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7" r:id="rId2"/>
    <p:sldId id="285" r:id="rId3"/>
    <p:sldId id="259" r:id="rId4"/>
    <p:sldId id="260" r:id="rId5"/>
    <p:sldId id="261" r:id="rId6"/>
    <p:sldId id="286" r:id="rId7"/>
    <p:sldId id="262" r:id="rId8"/>
    <p:sldId id="263" r:id="rId9"/>
    <p:sldId id="264" r:id="rId10"/>
    <p:sldId id="265" r:id="rId11"/>
    <p:sldId id="266" r:id="rId12"/>
    <p:sldId id="267" r:id="rId13"/>
    <p:sldId id="281"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7265" autoAdjust="0"/>
  </p:normalViewPr>
  <p:slideViewPr>
    <p:cSldViewPr>
      <p:cViewPr>
        <p:scale>
          <a:sx n="79" d="100"/>
          <a:sy n="79" d="100"/>
        </p:scale>
        <p:origin x="-11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A792E00-6F2C-4FCF-A14F-3253201E6D23}" type="datetimeFigureOut">
              <a:rPr lang="ar-IQ" smtClean="0"/>
              <a:t>27/02/1438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A68897-BDE8-4A12-8653-119C2E91F69F}" type="slidenum">
              <a:rPr lang="ar-IQ" smtClean="0"/>
              <a:t>‹#›</a:t>
            </a:fld>
            <a:endParaRPr lang="ar-IQ"/>
          </a:p>
        </p:txBody>
      </p:sp>
    </p:spTree>
    <p:extLst>
      <p:ext uri="{BB962C8B-B14F-4D97-AF65-F5344CB8AC3E}">
        <p14:creationId xmlns:p14="http://schemas.microsoft.com/office/powerpoint/2010/main" val="17074534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DA68897-BDE8-4A12-8653-119C2E91F69F}" type="slidenum">
              <a:rPr lang="ar-IQ" smtClean="0"/>
              <a:t>22</a:t>
            </a:fld>
            <a:endParaRPr lang="ar-IQ"/>
          </a:p>
        </p:txBody>
      </p:sp>
    </p:spTree>
    <p:extLst>
      <p:ext uri="{BB962C8B-B14F-4D97-AF65-F5344CB8AC3E}">
        <p14:creationId xmlns:p14="http://schemas.microsoft.com/office/powerpoint/2010/main" val="211263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292717D-1B2C-4EBF-A889-52D3ACF0163A}" type="datetimeFigureOut">
              <a:rPr lang="ar-IQ" smtClean="0"/>
              <a:t>27/02/1438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0724E-7AF8-4853-B039-81F33CF103E8}"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292717D-1B2C-4EBF-A889-52D3ACF0163A}" type="datetimeFigureOut">
              <a:rPr lang="ar-IQ" smtClean="0"/>
              <a:t>27/02/1438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292717D-1B2C-4EBF-A889-52D3ACF0163A}" type="datetimeFigureOut">
              <a:rPr lang="ar-IQ" smtClean="0"/>
              <a:t>27/02/1438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92717D-1B2C-4EBF-A889-52D3ACF0163A}" type="datetimeFigureOut">
              <a:rPr lang="ar-IQ" smtClean="0"/>
              <a:t>27/02/1438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0724E-7AF8-4853-B039-81F33CF103E8}"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292717D-1B2C-4EBF-A889-52D3ACF0163A}" type="datetimeFigureOut">
              <a:rPr lang="ar-IQ" smtClean="0"/>
              <a:t>27/02/1438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292717D-1B2C-4EBF-A889-52D3ACF0163A}" type="datetimeFigureOut">
              <a:rPr lang="ar-IQ" smtClean="0"/>
              <a:t>27/02/1438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0724E-7AF8-4853-B039-81F33CF103E8}"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292717D-1B2C-4EBF-A889-52D3ACF0163A}" type="datetimeFigureOut">
              <a:rPr lang="ar-IQ" smtClean="0"/>
              <a:t>27/02/1438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20724E-7AF8-4853-B039-81F33CF103E8}"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292717D-1B2C-4EBF-A889-52D3ACF0163A}" type="datetimeFigureOut">
              <a:rPr lang="ar-IQ" smtClean="0"/>
              <a:t>27/02/1438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2717D-1B2C-4EBF-A889-52D3ACF0163A}" type="datetimeFigureOut">
              <a:rPr lang="ar-IQ" smtClean="0"/>
              <a:t>27/02/1438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292717D-1B2C-4EBF-A889-52D3ACF0163A}" type="datetimeFigureOut">
              <a:rPr lang="ar-IQ" smtClean="0"/>
              <a:t>27/02/1438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0724E-7AF8-4853-B039-81F33CF103E8}"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292717D-1B2C-4EBF-A889-52D3ACF0163A}" type="datetimeFigureOut">
              <a:rPr lang="ar-IQ" smtClean="0"/>
              <a:t>27/02/1438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0724E-7AF8-4853-B039-81F33CF103E8}"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292717D-1B2C-4EBF-A889-52D3ACF0163A}" type="datetimeFigureOut">
              <a:rPr lang="ar-IQ" smtClean="0"/>
              <a:t>27/02/1438</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A20724E-7AF8-4853-B039-81F33CF103E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advClick="0" advTm="0">
        <p:circle/>
      </p:transition>
    </mc:Choice>
    <mc:Fallback xmlns="">
      <p:transition advClick="0" advTm="0">
        <p:circle/>
      </p:transition>
    </mc:Fallback>
  </mc:AlternateConten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95524"/>
            <a:ext cx="9036495" cy="5461868"/>
          </a:xfrm>
          <a:prstGeom prst="rect">
            <a:avLst/>
          </a:prstGeom>
        </p:spPr>
      </p:pic>
      <p:sp>
        <p:nvSpPr>
          <p:cNvPr id="4" name="مستطيل 3"/>
          <p:cNvSpPr/>
          <p:nvPr/>
        </p:nvSpPr>
        <p:spPr>
          <a:xfrm>
            <a:off x="0" y="275363"/>
            <a:ext cx="9036496" cy="923330"/>
          </a:xfrm>
          <a:prstGeom prst="rect">
            <a:avLst/>
          </a:prstGeom>
        </p:spPr>
        <p:txBody>
          <a:bodyPr wrap="square">
            <a:spAutoFit/>
          </a:bodyPr>
          <a:lstStyle/>
          <a:p>
            <a:pPr lvl="0" algn="ctr"/>
            <a:r>
              <a:rPr lang="ar-IQ" sz="5400" b="1" dirty="0" smtClean="0">
                <a:ln w="17780" cmpd="sng">
                  <a:solidFill>
                    <a:srgbClr val="FFFFFF"/>
                  </a:solidFill>
                  <a:prstDash val="solid"/>
                  <a:miter lim="800000"/>
                </a:ln>
                <a:effectLst>
                  <a:outerShdw blurRad="50800" algn="tl" rotWithShape="0">
                    <a:srgbClr val="000000"/>
                  </a:outerShdw>
                </a:effectLst>
                <a:latin typeface="Simplified Arabic" panose="02020603050405020304" pitchFamily="18" charset="-78"/>
                <a:cs typeface="Simplified Arabic" panose="02020603050405020304" pitchFamily="18" charset="-78"/>
              </a:rPr>
              <a:t>أهلا وسهلاً بالضيوف الكرام</a:t>
            </a:r>
            <a:endParaRPr lang="ar-SA" sz="5400" b="1" dirty="0">
              <a:ln w="17780" cmpd="sng">
                <a:solidFill>
                  <a:srgbClr val="FFFFFF"/>
                </a:solidFill>
                <a:prstDash val="solid"/>
                <a:miter lim="800000"/>
              </a:ln>
              <a:effectLst>
                <a:outerShdw blurRad="50800" algn="tl" rotWithShape="0">
                  <a:srgbClr val="000000"/>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83602063"/>
      </p:ext>
    </p:extLst>
  </p:cSld>
  <p:clrMapOvr>
    <a:masterClrMapping/>
  </p:clrMapOvr>
  <mc:AlternateContent xmlns:mc="http://schemas.openxmlformats.org/markup-compatibility/2006">
    <mc:Choice xmlns:p14="http://schemas.microsoft.com/office/powerpoint/2010/main" Requires="p14">
      <p:transition spd="med">
        <p14:honeycomb/>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827584" y="1484784"/>
            <a:ext cx="7488832" cy="3888432"/>
          </a:xfrm>
          <a:prstGeom prst="roundRect">
            <a:avLst/>
          </a:prstGeom>
          <a:solidFill>
            <a:srgbClr val="DBF5F9">
              <a:lumMod val="75000"/>
            </a:srgbClr>
          </a:solidFill>
          <a:ln w="25400" cap="flat" cmpd="sng" algn="ctr">
            <a:solidFill>
              <a:srgbClr val="0F6FC6">
                <a:shade val="50000"/>
              </a:srgbClr>
            </a:solidFill>
            <a:prstDash val="solid"/>
          </a:ln>
          <a:effectLst/>
        </p:spPr>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1500" b="0" i="0" u="none" strike="noStrike" kern="1200" cap="none" spc="0" normalizeH="0" baseline="0" noProof="0" dirty="0" smtClean="0">
                <a:ln>
                  <a:noFill/>
                </a:ln>
                <a:solidFill>
                  <a:sysClr val="window" lastClr="FFFFFF"/>
                </a:solidFill>
                <a:effectLst/>
                <a:uLnTx/>
                <a:uFillTx/>
                <a:latin typeface="Constantia"/>
                <a:ea typeface="+mn-ea"/>
                <a:cs typeface="Traditional Arabic"/>
              </a:rPr>
              <a:t>المواد وطرائق العمل </a:t>
            </a:r>
            <a:endParaRPr kumimoji="0" lang="ar-IQ" sz="11500" b="0" i="0" u="none" strike="noStrike" kern="1200" cap="none" spc="0" normalizeH="0" baseline="0" noProof="0" dirty="0">
              <a:ln>
                <a:noFill/>
              </a:ln>
              <a:solidFill>
                <a:sysClr val="window" lastClr="FFFFFF"/>
              </a:solidFill>
              <a:effectLst/>
              <a:uLnTx/>
              <a:uFillTx/>
              <a:latin typeface="Constantia"/>
              <a:ea typeface="+mn-ea"/>
              <a:cs typeface="Traditional Arabic"/>
            </a:endParaRPr>
          </a:p>
        </p:txBody>
      </p:sp>
    </p:spTree>
    <p:extLst>
      <p:ext uri="{BB962C8B-B14F-4D97-AF65-F5344CB8AC3E}">
        <p14:creationId xmlns:p14="http://schemas.microsoft.com/office/powerpoint/2010/main" val="1204528449"/>
      </p:ext>
    </p:extLst>
  </p:cSld>
  <p:clrMapOvr>
    <a:masterClrMapping/>
  </p:clrMapOvr>
  <p:transition spd="med">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9144000" cy="7135144"/>
          </a:xfrm>
          <a:prstGeom prst="rect">
            <a:avLst/>
          </a:prstGeom>
        </p:spPr>
        <p:txBody>
          <a:bodyPr wrap="square">
            <a:spAutoFit/>
          </a:bodyPr>
          <a:lstStyle/>
          <a:p>
            <a:pPr>
              <a:lnSpc>
                <a:spcPct val="150000"/>
              </a:lnSpc>
              <a:spcAft>
                <a:spcPts val="1000"/>
              </a:spcAft>
            </a:pPr>
            <a:r>
              <a:rPr lang="en-US" sz="2400" b="1" dirty="0" smtClean="0">
                <a:latin typeface="Simplified Arabic"/>
                <a:ea typeface="Calibri"/>
                <a:cs typeface="Arial"/>
              </a:rPr>
              <a:t> </a:t>
            </a:r>
            <a:endParaRPr lang="en-US" sz="2400" dirty="0">
              <a:latin typeface="Calibri"/>
              <a:ea typeface="Calibri"/>
              <a:cs typeface="Arial"/>
            </a:endParaRPr>
          </a:p>
          <a:p>
            <a:pPr algn="just">
              <a:lnSpc>
                <a:spcPct val="150000"/>
              </a:lnSpc>
              <a:spcAft>
                <a:spcPts val="1000"/>
              </a:spcAft>
            </a:pPr>
            <a:r>
              <a:rPr lang="ar-IQ" sz="2400" dirty="0">
                <a:latin typeface="Calibri"/>
                <a:ea typeface="Calibri"/>
                <a:cs typeface="Simplified Arabic"/>
              </a:rPr>
              <a:t>شملت الدراسة 296 شخصا مقسمين الى ثلاث مجاميع وكما يلي :</a:t>
            </a:r>
            <a:endParaRPr lang="en-US" sz="2400" dirty="0">
              <a:latin typeface="Calibri"/>
              <a:ea typeface="Calibri"/>
              <a:cs typeface="Arial"/>
            </a:endParaRPr>
          </a:p>
          <a:p>
            <a:pPr marL="342900" lvl="0" indent="-342900" algn="just">
              <a:lnSpc>
                <a:spcPct val="150000"/>
              </a:lnSpc>
              <a:buFont typeface="+mj-lt"/>
              <a:buAutoNum type="arabicPeriod"/>
            </a:pPr>
            <a:r>
              <a:rPr lang="ar-IQ" sz="2400" dirty="0">
                <a:latin typeface="Calibri"/>
                <a:ea typeface="Calibri"/>
                <a:cs typeface="Simplified Arabic"/>
              </a:rPr>
              <a:t>المجموعة الاولى :المرضى المصابين </a:t>
            </a:r>
            <a:r>
              <a:rPr lang="ar-IQ" sz="2400" dirty="0" err="1">
                <a:latin typeface="Calibri"/>
                <a:ea typeface="Calibri"/>
                <a:cs typeface="Simplified Arabic"/>
              </a:rPr>
              <a:t>بالتوكسوبلازما</a:t>
            </a:r>
            <a:r>
              <a:rPr lang="ar-IQ" sz="2400" dirty="0">
                <a:latin typeface="Calibri"/>
                <a:ea typeface="Calibri"/>
                <a:cs typeface="Simplified Arabic"/>
              </a:rPr>
              <a:t>  شملت </a:t>
            </a:r>
            <a:r>
              <a:rPr lang="ar-IQ" sz="2400" dirty="0">
                <a:latin typeface="Calibri"/>
                <a:ea typeface="Calibri"/>
                <a:cs typeface="Times New Roman"/>
              </a:rPr>
              <a:t>59</a:t>
            </a:r>
            <a:r>
              <a:rPr lang="ar-IQ" sz="2400" dirty="0">
                <a:latin typeface="Calibri"/>
                <a:ea typeface="Calibri"/>
                <a:cs typeface="Simplified Arabic"/>
              </a:rPr>
              <a:t> مصابا بداء القطط  ممن يراجعون مستشفى البتول التعليمي/بعقوبة والذين تم تشخيص اصابتهم بداء القطط </a:t>
            </a:r>
            <a:endParaRPr lang="en-US" sz="2400" dirty="0">
              <a:latin typeface="Calibri"/>
              <a:ea typeface="Calibri"/>
              <a:cs typeface="Arial"/>
            </a:endParaRPr>
          </a:p>
          <a:p>
            <a:pPr marL="342900" lvl="0" indent="-342900" algn="just">
              <a:lnSpc>
                <a:spcPct val="150000"/>
              </a:lnSpc>
              <a:buFont typeface="+mj-lt"/>
              <a:buAutoNum type="arabicPeriod"/>
            </a:pPr>
            <a:r>
              <a:rPr lang="ar-IQ" sz="2400" dirty="0">
                <a:latin typeface="Calibri"/>
                <a:ea typeface="Calibri"/>
                <a:cs typeface="Simplified Arabic"/>
              </a:rPr>
              <a:t>المجموعة الثانية :تضمنت </a:t>
            </a:r>
            <a:r>
              <a:rPr lang="ar-IQ" sz="2400" dirty="0">
                <a:latin typeface="Calibri"/>
                <a:ea typeface="Calibri"/>
                <a:cs typeface="Times New Roman"/>
              </a:rPr>
              <a:t>178</a:t>
            </a:r>
            <a:r>
              <a:rPr lang="ar-IQ" sz="2400" dirty="0">
                <a:latin typeface="Calibri"/>
                <a:ea typeface="Calibri"/>
                <a:cs typeface="Simplified Arabic"/>
              </a:rPr>
              <a:t> مريضاً مصابا بالسرطان من المرضى الذين يراجعون مستشفى مدينة الطب/وحدة الاورام السرطانية  ومن كلا الجنسين وتم التشخيص عن طريق الفحص النسيجي من قبل الطبيب المختص. </a:t>
            </a:r>
            <a:endParaRPr lang="en-US" sz="2400" dirty="0">
              <a:latin typeface="Calibri"/>
              <a:ea typeface="Calibri"/>
              <a:cs typeface="Arial"/>
            </a:endParaRPr>
          </a:p>
          <a:p>
            <a:pPr marL="342900" lvl="0" indent="-342900" algn="just">
              <a:lnSpc>
                <a:spcPct val="150000"/>
              </a:lnSpc>
              <a:buFont typeface="+mj-lt"/>
              <a:buAutoNum type="arabicPeriod"/>
            </a:pPr>
            <a:r>
              <a:rPr lang="ar-IQ" sz="2400" dirty="0">
                <a:latin typeface="Calibri"/>
                <a:ea typeface="Calibri"/>
                <a:cs typeface="Simplified Arabic"/>
              </a:rPr>
              <a:t>مجموعة السيطرة :شملت </a:t>
            </a:r>
            <a:r>
              <a:rPr lang="ar-IQ" sz="2400" dirty="0">
                <a:latin typeface="Calibri"/>
                <a:ea typeface="Calibri"/>
                <a:cs typeface="Times New Roman"/>
              </a:rPr>
              <a:t>59</a:t>
            </a:r>
            <a:r>
              <a:rPr lang="ar-IQ" sz="2400" dirty="0">
                <a:latin typeface="Calibri"/>
                <a:ea typeface="Calibri"/>
                <a:cs typeface="Simplified Arabic"/>
              </a:rPr>
              <a:t> شخصا سليما (تم الاستفسار منهم عن عدم وجود امراض مزمنة او اي مرض اخر) ومن كلا </a:t>
            </a:r>
            <a:r>
              <a:rPr lang="ar-IQ" sz="2400" dirty="0" smtClean="0">
                <a:latin typeface="Calibri"/>
                <a:ea typeface="Calibri"/>
                <a:cs typeface="Simplified Arabic"/>
              </a:rPr>
              <a:t>الجنسين</a:t>
            </a:r>
          </a:p>
          <a:p>
            <a:pPr lvl="0" algn="just">
              <a:lnSpc>
                <a:spcPct val="150000"/>
              </a:lnSpc>
            </a:pPr>
            <a:r>
              <a:rPr lang="ar-IQ" sz="2400" dirty="0" smtClean="0">
                <a:latin typeface="Simplified Arabic" panose="02020603050405020304" pitchFamily="18" charset="-78"/>
                <a:ea typeface="Calibri"/>
                <a:cs typeface="Simplified Arabic" panose="02020603050405020304" pitchFamily="18" charset="-78"/>
              </a:rPr>
              <a:t>     </a:t>
            </a:r>
            <a:r>
              <a:rPr lang="ar-IQ" sz="2400" dirty="0">
                <a:latin typeface="Simplified Arabic" panose="02020603050405020304" pitchFamily="18" charset="-78"/>
                <a:ea typeface="Calibri"/>
                <a:cs typeface="Simplified Arabic" panose="02020603050405020304" pitchFamily="18" charset="-78"/>
              </a:rPr>
              <a:t>تراوحت اعمار  أفراد مجاميع الدراسة </a:t>
            </a:r>
            <a:r>
              <a:rPr lang="ar-IQ" sz="2400" dirty="0" err="1">
                <a:latin typeface="Simplified Arabic" panose="02020603050405020304" pitchFamily="18" charset="-78"/>
                <a:ea typeface="Calibri"/>
                <a:cs typeface="Simplified Arabic" panose="02020603050405020304" pitchFamily="18" charset="-78"/>
              </a:rPr>
              <a:t>مابين</a:t>
            </a:r>
            <a:r>
              <a:rPr lang="ar-IQ" sz="2400" dirty="0">
                <a:latin typeface="Simplified Arabic" panose="02020603050405020304" pitchFamily="18" charset="-78"/>
                <a:ea typeface="Calibri"/>
                <a:cs typeface="Simplified Arabic" panose="02020603050405020304" pitchFamily="18" charset="-78"/>
              </a:rPr>
              <a:t> 10-75 سنة , وتم اخذ بعض المعلومات التي </a:t>
            </a:r>
            <a:r>
              <a:rPr lang="ar-IQ" sz="2400" dirty="0" smtClean="0">
                <a:latin typeface="Simplified Arabic" panose="02020603050405020304" pitchFamily="18" charset="-78"/>
                <a:ea typeface="Calibri"/>
                <a:cs typeface="Simplified Arabic" panose="02020603050405020304" pitchFamily="18" charset="-78"/>
              </a:rPr>
              <a:t>تخص </a:t>
            </a:r>
            <a:r>
              <a:rPr lang="ar-IQ" sz="2400" dirty="0">
                <a:latin typeface="Simplified Arabic" panose="02020603050405020304" pitchFamily="18" charset="-78"/>
                <a:ea typeface="Calibri"/>
                <a:cs typeface="Simplified Arabic" panose="02020603050405020304" pitchFamily="18" charset="-78"/>
              </a:rPr>
              <a:t>المريض كما موضحة في الملحق الاول والثاني , وقد تم جمع العينات خلال المدة من الاول من تشرين الاول 2015</a:t>
            </a:r>
            <a:r>
              <a:rPr lang="en-US" sz="2400" dirty="0">
                <a:latin typeface="Simplified Arabic" panose="02020603050405020304" pitchFamily="18" charset="-78"/>
                <a:ea typeface="Calibri"/>
                <a:cs typeface="Simplified Arabic" panose="02020603050405020304" pitchFamily="18" charset="-78"/>
              </a:rPr>
              <a:t>  </a:t>
            </a:r>
            <a:r>
              <a:rPr lang="ar-IQ" sz="2400" dirty="0">
                <a:latin typeface="Simplified Arabic" panose="02020603050405020304" pitchFamily="18" charset="-78"/>
                <a:ea typeface="Calibri"/>
                <a:cs typeface="Simplified Arabic" panose="02020603050405020304" pitchFamily="18" charset="-78"/>
              </a:rPr>
              <a:t> لغاية الخامس عشر من شهر شباط  2016.</a:t>
            </a:r>
            <a:endParaRPr lang="en-US" sz="2400" dirty="0">
              <a:effectLst/>
              <a:latin typeface="Simplified Arabic" panose="02020603050405020304" pitchFamily="18" charset="-78"/>
              <a:ea typeface="Calibri"/>
              <a:cs typeface="Simplified Arabic" panose="02020603050405020304" pitchFamily="18" charset="-78"/>
            </a:endParaRPr>
          </a:p>
        </p:txBody>
      </p:sp>
      <p:sp>
        <p:nvSpPr>
          <p:cNvPr id="3" name="تمرير أفقي 2"/>
          <p:cNvSpPr/>
          <p:nvPr/>
        </p:nvSpPr>
        <p:spPr>
          <a:xfrm rot="10800000" flipV="1">
            <a:off x="395536" y="0"/>
            <a:ext cx="8568952" cy="836712"/>
          </a:xfrm>
          <a:prstGeom prst="horizontalScroll">
            <a:avLst/>
          </a:prstGeom>
          <a:solidFill>
            <a:srgbClr val="0F6FC6"/>
          </a:solidFill>
          <a:ln w="25400" cap="flat" cmpd="sng" algn="ctr">
            <a:solidFill>
              <a:srgbClr val="0F6FC6">
                <a:shade val="50000"/>
              </a:srgbClr>
            </a:solidFill>
            <a:prstDash val="solid"/>
          </a:ln>
          <a:effectLst/>
        </p:spPr>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smtClean="0">
                <a:ln>
                  <a:noFill/>
                </a:ln>
                <a:solidFill>
                  <a:sysClr val="window" lastClr="FFFFFF"/>
                </a:solidFill>
                <a:effectLst/>
                <a:uLnTx/>
                <a:uFillTx/>
                <a:latin typeface="Constantia"/>
                <a:ea typeface="+mn-ea"/>
              </a:rPr>
              <a:t>مجاميع الدراسة      </a:t>
            </a:r>
            <a:endParaRPr kumimoji="0" lang="ar-IQ" sz="4000" b="0" i="0" u="none" strike="noStrike" kern="1200" cap="none" spc="0" normalizeH="0" baseline="0" noProof="0" dirty="0">
              <a:ln>
                <a:noFill/>
              </a:ln>
              <a:solidFill>
                <a:sysClr val="window" lastClr="FFFFFF"/>
              </a:solidFill>
              <a:effectLst/>
              <a:uLnTx/>
              <a:uFillTx/>
              <a:latin typeface="Andalus" pitchFamily="18" charset="-78"/>
              <a:ea typeface="+mn-ea"/>
              <a:cs typeface="Andalus" pitchFamily="18" charset="-78"/>
            </a:endParaRPr>
          </a:p>
        </p:txBody>
      </p:sp>
    </p:spTree>
    <p:extLst>
      <p:ext uri="{BB962C8B-B14F-4D97-AF65-F5344CB8AC3E}">
        <p14:creationId xmlns:p14="http://schemas.microsoft.com/office/powerpoint/2010/main" val="2280746967"/>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8963472" cy="5647700"/>
          </a:xfrm>
          <a:prstGeom prst="rect">
            <a:avLst/>
          </a:prstGeom>
        </p:spPr>
        <p:txBody>
          <a:bodyPr wrap="square">
            <a:spAutoFit/>
          </a:bodyPr>
          <a:lstStyle/>
          <a:p>
            <a:pPr algn="justLow">
              <a:lnSpc>
                <a:spcPct val="150000"/>
              </a:lnSpc>
              <a:spcAft>
                <a:spcPts val="1000"/>
              </a:spcAft>
            </a:pPr>
            <a:endParaRPr lang="ar-IQ" sz="2800" b="1" dirty="0" smtClean="0">
              <a:latin typeface="Calibri"/>
              <a:ea typeface="Calibri"/>
              <a:cs typeface="Simplified Arabic"/>
            </a:endParaRPr>
          </a:p>
          <a:p>
            <a:pPr algn="justLow">
              <a:lnSpc>
                <a:spcPct val="150000"/>
              </a:lnSpc>
              <a:spcAft>
                <a:spcPts val="1000"/>
              </a:spcAft>
            </a:pPr>
            <a:r>
              <a:rPr lang="ar-IQ" sz="2800" b="1" dirty="0" smtClean="0">
                <a:latin typeface="Calibri"/>
                <a:ea typeface="Calibri"/>
                <a:cs typeface="Simplified Arabic"/>
              </a:rPr>
              <a:t>تم </a:t>
            </a:r>
            <a:r>
              <a:rPr lang="ar-IQ" sz="2800" b="1" dirty="0">
                <a:latin typeface="Calibri"/>
                <a:ea typeface="Calibri"/>
                <a:cs typeface="Simplified Arabic"/>
              </a:rPr>
              <a:t>سحب 3-5 مليلتر من الدم الوريدي من كافة المشمولين بالدراسة باستعمال محاقن طبية نبيذة بعد تعقيم مكان السحب بالإيثانول 70% ، وضعت عينات الدم في أنابيب مختبرية نبيذة بعد ترقيمها ثم نقلت الى مختبر </a:t>
            </a:r>
            <a:r>
              <a:rPr lang="ar-IQ" sz="2800" b="1" dirty="0" smtClean="0">
                <a:latin typeface="Calibri"/>
                <a:ea typeface="Calibri"/>
                <a:cs typeface="Simplified Arabic"/>
              </a:rPr>
              <a:t>المستشفى.</a:t>
            </a:r>
          </a:p>
          <a:p>
            <a:pPr algn="justLow">
              <a:lnSpc>
                <a:spcPct val="150000"/>
              </a:lnSpc>
              <a:spcAft>
                <a:spcPts val="1000"/>
              </a:spcAft>
            </a:pPr>
            <a:r>
              <a:rPr lang="ar-IQ" sz="2800" b="1" dirty="0" smtClean="0">
                <a:latin typeface="Calibri"/>
                <a:ea typeface="Calibri"/>
                <a:cs typeface="Simplified Arabic"/>
              </a:rPr>
              <a:t>فصل </a:t>
            </a:r>
            <a:r>
              <a:rPr lang="ar-IQ" sz="2800" b="1" dirty="0">
                <a:latin typeface="Calibri"/>
                <a:ea typeface="Calibri"/>
                <a:cs typeface="Simplified Arabic"/>
              </a:rPr>
              <a:t>مصل الدم  </a:t>
            </a:r>
            <a:r>
              <a:rPr lang="en-US" sz="2800" b="1" dirty="0">
                <a:latin typeface="Times New Roman"/>
                <a:ea typeface="Calibri"/>
                <a:cs typeface="Arial"/>
              </a:rPr>
              <a:t>Separation of Serum</a:t>
            </a:r>
            <a:endParaRPr lang="en-US" sz="2800" b="1" dirty="0">
              <a:latin typeface="Calibri"/>
              <a:ea typeface="Calibri"/>
              <a:cs typeface="Arial"/>
            </a:endParaRPr>
          </a:p>
          <a:p>
            <a:pPr marL="342900" marR="238125" lvl="0" indent="-342900" algn="justLow">
              <a:lnSpc>
                <a:spcPct val="150000"/>
              </a:lnSpc>
              <a:buFont typeface="+mj-lt"/>
              <a:buAutoNum type="arabicPeriod"/>
            </a:pPr>
            <a:r>
              <a:rPr lang="ar-IQ" sz="2800" b="1" dirty="0">
                <a:latin typeface="Calibri"/>
                <a:ea typeface="Calibri"/>
                <a:cs typeface="Simplified Arabic"/>
              </a:rPr>
              <a:t>تركت عينات الدم لمدة 15 دقيقة في درجة حرارة الغرفة 22-25 م</a:t>
            </a:r>
            <a:r>
              <a:rPr lang="en-US" sz="2800" b="1" dirty="0">
                <a:latin typeface="Times New Roman"/>
                <a:ea typeface="Calibri"/>
                <a:cs typeface="Arial"/>
              </a:rPr>
              <a:t>˚</a:t>
            </a:r>
            <a:r>
              <a:rPr lang="ar-IQ" sz="2800" b="1" dirty="0">
                <a:latin typeface="Calibri"/>
                <a:ea typeface="Calibri"/>
                <a:cs typeface="Simplified Arabic"/>
              </a:rPr>
              <a:t> حتى يتجلط الدم</a:t>
            </a:r>
            <a:r>
              <a:rPr lang="ar-IQ" sz="2800" b="1" dirty="0" smtClean="0">
                <a:latin typeface="Calibri"/>
                <a:ea typeface="Calibri"/>
                <a:cs typeface="Simplified Arabic"/>
              </a:rPr>
              <a:t>.</a:t>
            </a:r>
            <a:endParaRPr lang="en-US" sz="2800" b="1" dirty="0">
              <a:latin typeface="Calibri"/>
              <a:ea typeface="Calibri"/>
              <a:cs typeface="Arial"/>
            </a:endParaRPr>
          </a:p>
        </p:txBody>
      </p:sp>
      <p:sp>
        <p:nvSpPr>
          <p:cNvPr id="5" name="تمرير أفقي 4"/>
          <p:cNvSpPr/>
          <p:nvPr/>
        </p:nvSpPr>
        <p:spPr>
          <a:xfrm>
            <a:off x="323528" y="0"/>
            <a:ext cx="8639944" cy="836712"/>
          </a:xfrm>
          <a:prstGeom prst="horizontalScroll">
            <a:avLst/>
          </a:prstGeom>
          <a:solidFill>
            <a:srgbClr val="0F6FC6"/>
          </a:solidFill>
          <a:ln w="25400" cap="flat" cmpd="sng" algn="ctr">
            <a:solidFill>
              <a:srgbClr val="0F6FC6">
                <a:shade val="50000"/>
              </a:srgbClr>
            </a:solidFill>
            <a:prstDash val="solid"/>
          </a:ln>
          <a:effectLst/>
        </p:spPr>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1200" cap="none" spc="0" normalizeH="0" baseline="0" noProof="0" dirty="0" smtClean="0">
                <a:ln>
                  <a:noFill/>
                </a:ln>
                <a:solidFill>
                  <a:sysClr val="window" lastClr="FFFFFF"/>
                </a:solidFill>
                <a:effectLst/>
                <a:uLnTx/>
                <a:uFillTx/>
                <a:latin typeface="Constantia"/>
                <a:ea typeface="+mn-ea"/>
              </a:rPr>
              <a:t>جمع عينات الدم </a:t>
            </a:r>
            <a:endParaRPr kumimoji="0" lang="ar-IQ" sz="4000" b="0" i="0" u="none" strike="noStrike" kern="1200" cap="none" spc="0" normalizeH="0" baseline="0" noProof="0" dirty="0">
              <a:ln>
                <a:noFill/>
              </a:ln>
              <a:solidFill>
                <a:sysClr val="window" lastClr="FFFFFF"/>
              </a:solidFill>
              <a:effectLst/>
              <a:uLnTx/>
              <a:uFillTx/>
              <a:latin typeface="Constantia"/>
              <a:ea typeface="+mn-ea"/>
            </a:endParaRPr>
          </a:p>
        </p:txBody>
      </p:sp>
    </p:spTree>
    <p:extLst>
      <p:ext uri="{BB962C8B-B14F-4D97-AF65-F5344CB8AC3E}">
        <p14:creationId xmlns:p14="http://schemas.microsoft.com/office/powerpoint/2010/main" val="3031304694"/>
      </p:ext>
    </p:extLst>
  </p:cSld>
  <p:clrMapOvr>
    <a:masterClrMapping/>
  </p:clrMapOvr>
  <mc:AlternateContent xmlns:mc="http://schemas.openxmlformats.org/markup-compatibility/2006">
    <mc:Choice xmlns:p14="http://schemas.microsoft.com/office/powerpoint/2010/main" Requires="p14">
      <p:transition spd="med">
        <p14:reveal thruBlk="1" dir="r"/>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rot="10800000" flipV="1">
            <a:off x="424009" y="836712"/>
            <a:ext cx="8568952" cy="5421997"/>
          </a:xfrm>
          <a:prstGeom prst="rect">
            <a:avLst/>
          </a:prstGeom>
        </p:spPr>
        <p:txBody>
          <a:bodyPr wrap="square">
            <a:spAutoFit/>
          </a:bodyPr>
          <a:lstStyle/>
          <a:p>
            <a:r>
              <a:rPr lang="ar-IQ" sz="2000" b="1" dirty="0" smtClean="0">
                <a:latin typeface="Simplified Arabic" panose="02020603050405020304" pitchFamily="18" charset="-78"/>
                <a:cs typeface="Simplified Arabic" panose="02020603050405020304" pitchFamily="18" charset="-78"/>
              </a:rPr>
              <a:t>2-بعد </a:t>
            </a:r>
            <a:r>
              <a:rPr lang="ar-IQ" sz="2000" b="1" dirty="0">
                <a:latin typeface="Simplified Arabic" panose="02020603050405020304" pitchFamily="18" charset="-78"/>
                <a:cs typeface="Simplified Arabic" panose="02020603050405020304" pitchFamily="18" charset="-78"/>
              </a:rPr>
              <a:t>تجلط الدم نبذت العينات في جهاز الطرد المركزي بمعدل 3000 دورة / دقيقة ولمدة زمنية بلغت 5 دقائق</a:t>
            </a:r>
            <a:r>
              <a:rPr lang="ar-IQ" sz="2000" b="1" dirty="0" smtClean="0">
                <a:latin typeface="Simplified Arabic" panose="02020603050405020304" pitchFamily="18" charset="-78"/>
                <a:cs typeface="Simplified Arabic" panose="02020603050405020304" pitchFamily="18" charset="-78"/>
              </a:rPr>
              <a:t>.</a:t>
            </a:r>
          </a:p>
          <a:p>
            <a:pPr lvl="0" algn="just">
              <a:spcBef>
                <a:spcPct val="20000"/>
              </a:spcBef>
              <a:spcAft>
                <a:spcPts val="300"/>
              </a:spcAft>
              <a:buClr>
                <a:srgbClr val="F14124">
                  <a:lumMod val="75000"/>
                </a:srgbClr>
              </a:buClr>
              <a:buSzPct val="130000"/>
            </a:pPr>
            <a:r>
              <a:rPr lang="ar-IQ" sz="2000" b="1" dirty="0">
                <a:solidFill>
                  <a:srgbClr val="212745"/>
                </a:solidFill>
                <a:latin typeface="Simplified Arabic" panose="02020603050405020304" pitchFamily="18" charset="-78"/>
                <a:cs typeface="Simplified Arabic" panose="02020603050405020304" pitchFamily="18" charset="-78"/>
              </a:rPr>
              <a:t>3-فصل المصل عن مكونات الدم الأخرى باستعمال ماصات أوتوماتيكية إذ قسم المصل للعينة  الواحدة المأخوذة من الافراد  إلى ثلاث اقسام  ووضع كل قسم في انبوبة  </a:t>
            </a:r>
            <a:r>
              <a:rPr lang="ar-IQ" sz="2000" b="1" dirty="0" err="1">
                <a:solidFill>
                  <a:srgbClr val="212745"/>
                </a:solidFill>
                <a:latin typeface="Simplified Arabic" panose="02020603050405020304" pitchFamily="18" charset="-78"/>
                <a:cs typeface="Simplified Arabic" panose="02020603050405020304" pitchFamily="18" charset="-78"/>
              </a:rPr>
              <a:t>ابندروف</a:t>
            </a:r>
            <a:r>
              <a:rPr lang="ar-IQ" sz="2000" b="1" dirty="0">
                <a:solidFill>
                  <a:srgbClr val="212745"/>
                </a:solidFill>
                <a:latin typeface="Simplified Arabic" panose="02020603050405020304" pitchFamily="18" charset="-78"/>
                <a:cs typeface="Simplified Arabic" panose="02020603050405020304" pitchFamily="18" charset="-78"/>
              </a:rPr>
              <a:t> وذلك بعد تعليم الانبوبة </a:t>
            </a:r>
            <a:r>
              <a:rPr lang="ar-IQ" sz="2000" dirty="0" smtClean="0">
                <a:solidFill>
                  <a:srgbClr val="212745"/>
                </a:solidFill>
              </a:rPr>
              <a:t>.</a:t>
            </a:r>
          </a:p>
          <a:p>
            <a:pPr lvl="0">
              <a:lnSpc>
                <a:spcPct val="150000"/>
              </a:lnSpc>
              <a:spcAft>
                <a:spcPts val="1000"/>
              </a:spcAft>
            </a:pPr>
            <a:r>
              <a:rPr lang="ar-IQ" sz="2000" b="1" dirty="0">
                <a:solidFill>
                  <a:prstClr val="black"/>
                </a:solidFill>
                <a:latin typeface="Calibri"/>
                <a:ea typeface="Calibri"/>
                <a:cs typeface="Simplified Arabic"/>
              </a:rPr>
              <a:t>4-حفظت الأنابيب الحاوية على المصل في المجمدة لحين اجراء الاختبارات</a:t>
            </a:r>
            <a:r>
              <a:rPr lang="ar-IQ" sz="2000" b="1" dirty="0" smtClean="0">
                <a:solidFill>
                  <a:prstClr val="black"/>
                </a:solidFill>
                <a:latin typeface="Calibri"/>
                <a:ea typeface="Calibri"/>
                <a:cs typeface="Simplified Arabic"/>
              </a:rPr>
              <a:t>.</a:t>
            </a:r>
          </a:p>
          <a:p>
            <a:pPr lvl="0">
              <a:lnSpc>
                <a:spcPct val="150000"/>
              </a:lnSpc>
              <a:spcAft>
                <a:spcPts val="1000"/>
              </a:spcAft>
            </a:pPr>
            <a:r>
              <a:rPr lang="ar-IQ" sz="2000" b="1" dirty="0" smtClean="0">
                <a:solidFill>
                  <a:prstClr val="black"/>
                </a:solidFill>
                <a:latin typeface="Calibri"/>
                <a:ea typeface="Calibri"/>
                <a:cs typeface="Simplified Arabic"/>
              </a:rPr>
              <a:t> </a:t>
            </a:r>
            <a:r>
              <a:rPr lang="ar-IQ" sz="2000" b="1" dirty="0">
                <a:solidFill>
                  <a:prstClr val="black"/>
                </a:solidFill>
                <a:latin typeface="Calibri"/>
                <a:ea typeface="Calibri"/>
                <a:cs typeface="Simplified Arabic"/>
              </a:rPr>
              <a:t>الاختبارات المناعية </a:t>
            </a:r>
            <a:endParaRPr lang="en-US" sz="2000" dirty="0">
              <a:solidFill>
                <a:prstClr val="black"/>
              </a:solidFill>
              <a:latin typeface="Calibri"/>
              <a:ea typeface="Calibri"/>
              <a:cs typeface="Arial"/>
            </a:endParaRPr>
          </a:p>
          <a:p>
            <a:pPr lvl="0" algn="just">
              <a:lnSpc>
                <a:spcPct val="150000"/>
              </a:lnSpc>
              <a:spcAft>
                <a:spcPts val="1000"/>
              </a:spcAft>
              <a:tabLst>
                <a:tab pos="607695" algn="l"/>
                <a:tab pos="4063365" algn="l"/>
              </a:tabLst>
            </a:pPr>
            <a:r>
              <a:rPr lang="ar-IQ" sz="2000" b="1" dirty="0">
                <a:solidFill>
                  <a:prstClr val="black"/>
                </a:solidFill>
                <a:latin typeface="Simplified Arabic" panose="02020603050405020304" pitchFamily="18" charset="-78"/>
                <a:ea typeface="Calibri"/>
                <a:cs typeface="Simplified Arabic" panose="02020603050405020304" pitchFamily="18" charset="-78"/>
              </a:rPr>
              <a:t>استخدمت</a:t>
            </a:r>
            <a:r>
              <a:rPr lang="en-US" sz="2000" b="1" dirty="0">
                <a:solidFill>
                  <a:prstClr val="black"/>
                </a:solidFill>
                <a:latin typeface="Simplified Arabic" panose="02020603050405020304" pitchFamily="18" charset="-78"/>
                <a:ea typeface="Calibri"/>
                <a:cs typeface="Simplified Arabic" panose="02020603050405020304" pitchFamily="18" charset="-78"/>
              </a:rPr>
              <a:t>  </a:t>
            </a:r>
            <a:r>
              <a:rPr lang="ar-IQ" sz="2000" b="1" dirty="0">
                <a:solidFill>
                  <a:prstClr val="black"/>
                </a:solidFill>
                <a:latin typeface="Simplified Arabic" panose="02020603050405020304" pitchFamily="18" charset="-78"/>
                <a:ea typeface="Calibri"/>
                <a:cs typeface="Simplified Arabic" panose="02020603050405020304" pitchFamily="18" charset="-78"/>
              </a:rPr>
              <a:t>العدة المختبرية المصنعة من قبل شركة   </a:t>
            </a:r>
            <a:r>
              <a:rPr lang="en-US" sz="2000" b="1" dirty="0">
                <a:solidFill>
                  <a:prstClr val="black"/>
                </a:solidFill>
                <a:latin typeface="Simplified Arabic" panose="02020603050405020304" pitchFamily="18" charset="-78"/>
                <a:ea typeface="Calibri"/>
                <a:cs typeface="Simplified Arabic" panose="02020603050405020304" pitchFamily="18" charset="-78"/>
              </a:rPr>
              <a:t>  Human</a:t>
            </a:r>
            <a:r>
              <a:rPr lang="ar-IQ" sz="2000" b="1" dirty="0">
                <a:solidFill>
                  <a:prstClr val="black"/>
                </a:solidFill>
                <a:latin typeface="Simplified Arabic" panose="02020603050405020304" pitchFamily="18" charset="-78"/>
                <a:ea typeface="Calibri"/>
                <a:cs typeface="Simplified Arabic" panose="02020603050405020304" pitchFamily="18" charset="-78"/>
              </a:rPr>
              <a:t>الالمانية     للكشف  النوعي  عن الاضداد المتخصصة ضد طفيل المقوسات </a:t>
            </a:r>
            <a:r>
              <a:rPr lang="ar-IQ" sz="2000" b="1" dirty="0" err="1">
                <a:solidFill>
                  <a:prstClr val="black"/>
                </a:solidFill>
                <a:latin typeface="Simplified Arabic" panose="02020603050405020304" pitchFamily="18" charset="-78"/>
                <a:ea typeface="Calibri"/>
                <a:cs typeface="Simplified Arabic" panose="02020603050405020304" pitchFamily="18" charset="-78"/>
              </a:rPr>
              <a:t>الكونيدية</a:t>
            </a:r>
            <a:r>
              <a:rPr lang="ar-IQ" sz="2000" b="1" dirty="0">
                <a:solidFill>
                  <a:prstClr val="black"/>
                </a:solidFill>
                <a:latin typeface="Simplified Arabic" panose="02020603050405020304" pitchFamily="18" charset="-78"/>
                <a:ea typeface="Calibri"/>
                <a:cs typeface="Simplified Arabic" panose="02020603050405020304" pitchFamily="18" charset="-78"/>
              </a:rPr>
              <a:t> نوع </a:t>
            </a:r>
            <a:r>
              <a:rPr lang="en-US" sz="2000" b="1" dirty="0" err="1">
                <a:solidFill>
                  <a:prstClr val="black"/>
                </a:solidFill>
                <a:latin typeface="Simplified Arabic" panose="02020603050405020304" pitchFamily="18" charset="-78"/>
                <a:ea typeface="Calibri"/>
                <a:cs typeface="Simplified Arabic" panose="02020603050405020304" pitchFamily="18" charset="-78"/>
              </a:rPr>
              <a:t>IgM</a:t>
            </a:r>
            <a:r>
              <a:rPr lang="en-US" sz="2000" b="1" dirty="0">
                <a:solidFill>
                  <a:prstClr val="black"/>
                </a:solidFill>
                <a:latin typeface="Simplified Arabic" panose="02020603050405020304" pitchFamily="18" charset="-78"/>
                <a:ea typeface="Calibri"/>
                <a:cs typeface="Simplified Arabic" panose="02020603050405020304" pitchFamily="18" charset="-78"/>
              </a:rPr>
              <a:t> </a:t>
            </a:r>
            <a:r>
              <a:rPr lang="ar-IQ" sz="2000" b="1" dirty="0">
                <a:solidFill>
                  <a:prstClr val="black"/>
                </a:solidFill>
                <a:latin typeface="Simplified Arabic" panose="02020603050405020304" pitchFamily="18" charset="-78"/>
                <a:ea typeface="Calibri"/>
                <a:cs typeface="Simplified Arabic" panose="02020603050405020304" pitchFamily="18" charset="-78"/>
              </a:rPr>
              <a:t>  و</a:t>
            </a:r>
            <a:r>
              <a:rPr lang="en-US" sz="2000" b="1" dirty="0" err="1">
                <a:solidFill>
                  <a:prstClr val="black"/>
                </a:solidFill>
                <a:latin typeface="Simplified Arabic" panose="02020603050405020304" pitchFamily="18" charset="-78"/>
                <a:ea typeface="Calibri"/>
                <a:cs typeface="Simplified Arabic" panose="02020603050405020304" pitchFamily="18" charset="-78"/>
              </a:rPr>
              <a:t>IgG</a:t>
            </a:r>
            <a:r>
              <a:rPr lang="ar-IQ" sz="2000" b="1" dirty="0">
                <a:solidFill>
                  <a:prstClr val="black"/>
                </a:solidFill>
                <a:latin typeface="Simplified Arabic" panose="02020603050405020304" pitchFamily="18" charset="-78"/>
                <a:ea typeface="Calibri"/>
                <a:cs typeface="Simplified Arabic" panose="02020603050405020304" pitchFamily="18" charset="-78"/>
              </a:rPr>
              <a:t> ومستضدات </a:t>
            </a:r>
            <a:r>
              <a:rPr lang="en-US" sz="2000" b="1" dirty="0">
                <a:solidFill>
                  <a:prstClr val="black"/>
                </a:solidFill>
                <a:latin typeface="Simplified Arabic" panose="02020603050405020304" pitchFamily="18" charset="-78"/>
                <a:ea typeface="Calibri"/>
                <a:cs typeface="Simplified Arabic" panose="02020603050405020304" pitchFamily="18" charset="-78"/>
              </a:rPr>
              <a:t>CA19-9</a:t>
            </a:r>
            <a:r>
              <a:rPr lang="ar-IQ" sz="2000" b="1" dirty="0">
                <a:solidFill>
                  <a:prstClr val="black"/>
                </a:solidFill>
                <a:latin typeface="Simplified Arabic" panose="02020603050405020304" pitchFamily="18" charset="-78"/>
                <a:ea typeface="Calibri"/>
                <a:cs typeface="Simplified Arabic" panose="02020603050405020304" pitchFamily="18" charset="-78"/>
              </a:rPr>
              <a:t> الخاصة بالسرطان في المصل البشري بطريقة اختبار </a:t>
            </a:r>
            <a:r>
              <a:rPr lang="ar-IQ" sz="2000" b="1" dirty="0" err="1">
                <a:solidFill>
                  <a:prstClr val="black"/>
                </a:solidFill>
                <a:latin typeface="Simplified Arabic" panose="02020603050405020304" pitchFamily="18" charset="-78"/>
                <a:ea typeface="Calibri"/>
                <a:cs typeface="Simplified Arabic" panose="02020603050405020304" pitchFamily="18" charset="-78"/>
              </a:rPr>
              <a:t>الاليزا</a:t>
            </a:r>
            <a:r>
              <a:rPr lang="ar-IQ" sz="2000" b="1" dirty="0">
                <a:solidFill>
                  <a:prstClr val="black"/>
                </a:solidFill>
                <a:latin typeface="Simplified Arabic" panose="02020603050405020304" pitchFamily="18" charset="-78"/>
                <a:ea typeface="Calibri"/>
                <a:cs typeface="Simplified Arabic" panose="02020603050405020304" pitchFamily="18" charset="-78"/>
              </a:rPr>
              <a:t> </a:t>
            </a:r>
            <a:r>
              <a:rPr lang="en-US" sz="2000" b="1" dirty="0">
                <a:solidFill>
                  <a:prstClr val="black"/>
                </a:solidFill>
                <a:latin typeface="Simplified Arabic" panose="02020603050405020304" pitchFamily="18" charset="-78"/>
                <a:ea typeface="Calibri"/>
                <a:cs typeface="Simplified Arabic" panose="02020603050405020304" pitchFamily="18" charset="-78"/>
              </a:rPr>
              <a:t>ELISA</a:t>
            </a:r>
            <a:r>
              <a:rPr lang="ar-IQ" sz="2000" b="1" dirty="0">
                <a:solidFill>
                  <a:prstClr val="black"/>
                </a:solidFill>
                <a:latin typeface="Simplified Arabic" panose="02020603050405020304" pitchFamily="18" charset="-78"/>
                <a:ea typeface="Calibri"/>
                <a:cs typeface="Simplified Arabic" panose="02020603050405020304" pitchFamily="18" charset="-78"/>
              </a:rPr>
              <a:t>: </a:t>
            </a:r>
          </a:p>
          <a:p>
            <a:pPr lvl="0">
              <a:lnSpc>
                <a:spcPct val="150000"/>
              </a:lnSpc>
              <a:spcAft>
                <a:spcPts val="1000"/>
              </a:spcAft>
            </a:pPr>
            <a:endParaRPr lang="ar-IQ" sz="2000" b="1" dirty="0">
              <a:solidFill>
                <a:prstClr val="black"/>
              </a:solidFill>
              <a:latin typeface="Calibri"/>
              <a:ea typeface="Calibri"/>
              <a:cs typeface="Simplified Arabic"/>
            </a:endParaRPr>
          </a:p>
          <a:p>
            <a:pPr lvl="0" algn="just">
              <a:spcBef>
                <a:spcPct val="20000"/>
              </a:spcBef>
              <a:spcAft>
                <a:spcPts val="300"/>
              </a:spcAft>
              <a:buClr>
                <a:srgbClr val="F14124">
                  <a:lumMod val="75000"/>
                </a:srgbClr>
              </a:buClr>
              <a:buSzPct val="130000"/>
            </a:pPr>
            <a:endParaRPr lang="ar-IQ" sz="2000" dirty="0">
              <a:solidFill>
                <a:srgbClr val="212745"/>
              </a:solidFill>
            </a:endParaRPr>
          </a:p>
          <a:p>
            <a:endParaRPr lang="ar-IQ" sz="2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85164274"/>
      </p:ext>
    </p:extLst>
  </p:cSld>
  <p:clrMapOvr>
    <a:masterClrMapping/>
  </p:clrMapOvr>
  <p:transition spd="med">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043608" y="1700808"/>
            <a:ext cx="7056784" cy="3456384"/>
          </a:xfrm>
          <a:prstGeom prst="roundRect">
            <a:avLst/>
          </a:prstGeom>
          <a:solidFill>
            <a:srgbClr val="DBF5F9">
              <a:lumMod val="75000"/>
            </a:srgbClr>
          </a:solidFill>
          <a:ln w="25400" cap="flat" cmpd="sng" algn="ctr">
            <a:solidFill>
              <a:srgbClr val="0F6FC6">
                <a:shade val="50000"/>
              </a:srgbClr>
            </a:solidFill>
            <a:prstDash val="solid"/>
          </a:ln>
          <a:effectLst/>
        </p:spPr>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6600" b="0" i="0" u="none" strike="noStrike" kern="1200" cap="none" spc="0" normalizeH="0" baseline="0" noProof="0" dirty="0" smtClean="0">
                <a:ln>
                  <a:noFill/>
                </a:ln>
                <a:solidFill>
                  <a:sysClr val="window" lastClr="FFFFFF"/>
                </a:solidFill>
                <a:effectLst/>
                <a:uLnTx/>
                <a:uFillTx/>
                <a:latin typeface="Constantia"/>
                <a:ea typeface="+mn-ea"/>
              </a:rPr>
              <a:t>النتائـج</a:t>
            </a:r>
            <a:endParaRPr kumimoji="0" lang="ar-IQ" sz="1800" b="0" i="0" u="none" strike="noStrike" kern="1200" cap="none" spc="0" normalizeH="0" baseline="0" noProof="0" dirty="0">
              <a:ln>
                <a:noFill/>
              </a:ln>
              <a:solidFill>
                <a:sysClr val="window" lastClr="FFFFFF"/>
              </a:solidFill>
              <a:effectLst/>
              <a:uLnTx/>
              <a:uFillTx/>
              <a:latin typeface="Constantia"/>
              <a:ea typeface="+mn-ea"/>
            </a:endParaRPr>
          </a:p>
        </p:txBody>
      </p:sp>
    </p:spTree>
    <p:extLst>
      <p:ext uri="{BB962C8B-B14F-4D97-AF65-F5344CB8AC3E}">
        <p14:creationId xmlns:p14="http://schemas.microsoft.com/office/powerpoint/2010/main" val="2833689430"/>
      </p:ext>
    </p:extLst>
  </p:cSld>
  <p:clrMapOvr>
    <a:masterClrMapping/>
  </p:clrMapOvr>
  <mc:AlternateContent xmlns:mc="http://schemas.openxmlformats.org/markup-compatibility/2006">
    <mc:Choice xmlns:p14="http://schemas.microsoft.com/office/powerpoint/2010/main" Requires="p14">
      <p:transition spd="med">
        <p14:flythrough/>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807136199"/>
              </p:ext>
            </p:extLst>
          </p:nvPr>
        </p:nvGraphicFramePr>
        <p:xfrm>
          <a:off x="467545" y="3140968"/>
          <a:ext cx="7920879" cy="3441497"/>
        </p:xfrm>
        <a:graphic>
          <a:graphicData uri="http://schemas.openxmlformats.org/drawingml/2006/table">
            <a:tbl>
              <a:tblPr rtl="1" firstRow="1" firstCol="1" bandRow="1"/>
              <a:tblGrid>
                <a:gridCol w="1915578"/>
                <a:gridCol w="1677953"/>
                <a:gridCol w="1543205"/>
                <a:gridCol w="1161729"/>
                <a:gridCol w="1622414"/>
              </a:tblGrid>
              <a:tr h="1339591">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مجاميع الدراسة</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الاعداد الموجبة(%)</a:t>
                      </a:r>
                      <a:endParaRPr lang="en-US" sz="2000">
                        <a:effectLst/>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 </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الاعداد السالبة(%)</a:t>
                      </a:r>
                      <a:endParaRPr lang="en-US" sz="2000" dirty="0">
                        <a:effectLst/>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 </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العدد الكلي</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2000" b="1">
                          <a:effectLst/>
                          <a:latin typeface="Simplified Arabic" panose="02020603050405020304" pitchFamily="18" charset="-78"/>
                          <a:ea typeface="Calibri"/>
                          <a:cs typeface="Simplified Arabic" panose="02020603050405020304" pitchFamily="18" charset="-78"/>
                        </a:rPr>
                        <a:t>P.value</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617">
                <a:tc>
                  <a:txBody>
                    <a:bodyPr/>
                    <a:lstStyle/>
                    <a:p>
                      <a:pPr algn="r" rtl="1">
                        <a:lnSpc>
                          <a:spcPct val="115000"/>
                        </a:lnSpc>
                        <a:spcAft>
                          <a:spcPts val="0"/>
                        </a:spcAft>
                        <a:tabLst>
                          <a:tab pos="853440" algn="l"/>
                        </a:tabLst>
                      </a:pPr>
                      <a:r>
                        <a:rPr lang="ar-IQ" sz="2000" b="1" dirty="0">
                          <a:effectLst/>
                          <a:latin typeface="Simplified Arabic" panose="02020603050405020304" pitchFamily="18" charset="-78"/>
                          <a:ea typeface="Calibri"/>
                          <a:cs typeface="Simplified Arabic" panose="02020603050405020304" pitchFamily="18" charset="-78"/>
                        </a:rPr>
                        <a:t> مرضى داء القطط	</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59(100)</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0</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0.001</a:t>
                      </a:r>
                      <a:r>
                        <a:rPr lang="en-US" sz="2000" b="1">
                          <a:effectLst/>
                          <a:latin typeface="Simplified Arabic" panose="02020603050405020304" pitchFamily="18" charset="-78"/>
                          <a:ea typeface="Calibri"/>
                          <a:cs typeface="Simplified Arabic" panose="02020603050405020304" pitchFamily="18" charset="-78"/>
                        </a:rPr>
                        <a:t>***</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665">
                <a:tc>
                  <a:txBody>
                    <a:bodyPr/>
                    <a:lstStyle/>
                    <a:p>
                      <a:pPr algn="r"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مجموعة السيطرة</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18(30.5)</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41(69.49)</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0.001***</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201">
                <a:tc>
                  <a:txBody>
                    <a:bodyPr/>
                    <a:lstStyle/>
                    <a:p>
                      <a:pPr algn="r"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مرضى السرطان</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93(52.24)</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85(47.75)</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178</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0.003**</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37492" y="409564"/>
            <a:ext cx="7992888" cy="204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854075" algn="l"/>
              </a:tabLst>
              <a:defRPr>
                <a:solidFill>
                  <a:schemeClr val="tx1"/>
                </a:solidFill>
                <a:latin typeface="Arial" pitchFamily="34" charset="0"/>
                <a:cs typeface="Arial" pitchFamily="34" charset="0"/>
              </a:defRPr>
            </a:lvl1pPr>
            <a:lvl2pPr fontAlgn="base">
              <a:spcBef>
                <a:spcPct val="0"/>
              </a:spcBef>
              <a:spcAft>
                <a:spcPct val="0"/>
              </a:spcAft>
              <a:tabLst>
                <a:tab pos="854075" algn="l"/>
              </a:tabLst>
              <a:defRPr>
                <a:solidFill>
                  <a:schemeClr val="tx1"/>
                </a:solidFill>
                <a:latin typeface="Arial" pitchFamily="34" charset="0"/>
                <a:cs typeface="Arial" pitchFamily="34" charset="0"/>
              </a:defRPr>
            </a:lvl2pPr>
            <a:lvl3pPr fontAlgn="base">
              <a:spcBef>
                <a:spcPct val="0"/>
              </a:spcBef>
              <a:spcAft>
                <a:spcPct val="0"/>
              </a:spcAft>
              <a:tabLst>
                <a:tab pos="854075" algn="l"/>
              </a:tabLst>
              <a:defRPr>
                <a:solidFill>
                  <a:schemeClr val="tx1"/>
                </a:solidFill>
                <a:latin typeface="Arial" pitchFamily="34" charset="0"/>
                <a:cs typeface="Arial" pitchFamily="34" charset="0"/>
              </a:defRPr>
            </a:lvl3pPr>
            <a:lvl4pPr fontAlgn="base">
              <a:spcBef>
                <a:spcPct val="0"/>
              </a:spcBef>
              <a:spcAft>
                <a:spcPct val="0"/>
              </a:spcAft>
              <a:tabLst>
                <a:tab pos="854075" algn="l"/>
              </a:tabLst>
              <a:defRPr>
                <a:solidFill>
                  <a:schemeClr val="tx1"/>
                </a:solidFill>
                <a:latin typeface="Arial" pitchFamily="34" charset="0"/>
                <a:cs typeface="Arial" pitchFamily="34" charset="0"/>
              </a:defRPr>
            </a:lvl4pPr>
            <a:lvl5pPr fontAlgn="base">
              <a:spcBef>
                <a:spcPct val="0"/>
              </a:spcBef>
              <a:spcAft>
                <a:spcPct val="0"/>
              </a:spcAft>
              <a:tabLst>
                <a:tab pos="854075" algn="l"/>
              </a:tabLst>
              <a:defRPr>
                <a:solidFill>
                  <a:schemeClr val="tx1"/>
                </a:solidFill>
                <a:latin typeface="Arial" pitchFamily="34" charset="0"/>
                <a:cs typeface="Arial" pitchFamily="34" charset="0"/>
              </a:defRPr>
            </a:lvl5pPr>
            <a:lvl6pPr fontAlgn="base">
              <a:spcBef>
                <a:spcPct val="0"/>
              </a:spcBef>
              <a:spcAft>
                <a:spcPct val="0"/>
              </a:spcAft>
              <a:tabLst>
                <a:tab pos="854075" algn="l"/>
              </a:tabLst>
              <a:defRPr>
                <a:solidFill>
                  <a:schemeClr val="tx1"/>
                </a:solidFill>
                <a:latin typeface="Arial" pitchFamily="34" charset="0"/>
                <a:cs typeface="Arial" pitchFamily="34" charset="0"/>
              </a:defRPr>
            </a:lvl6pPr>
            <a:lvl7pPr fontAlgn="base">
              <a:spcBef>
                <a:spcPct val="0"/>
              </a:spcBef>
              <a:spcAft>
                <a:spcPct val="0"/>
              </a:spcAft>
              <a:tabLst>
                <a:tab pos="854075" algn="l"/>
              </a:tabLst>
              <a:defRPr>
                <a:solidFill>
                  <a:schemeClr val="tx1"/>
                </a:solidFill>
                <a:latin typeface="Arial" pitchFamily="34" charset="0"/>
                <a:cs typeface="Arial" pitchFamily="34" charset="0"/>
              </a:defRPr>
            </a:lvl7pPr>
            <a:lvl8pPr fontAlgn="base">
              <a:spcBef>
                <a:spcPct val="0"/>
              </a:spcBef>
              <a:spcAft>
                <a:spcPct val="0"/>
              </a:spcAft>
              <a:tabLst>
                <a:tab pos="854075" algn="l"/>
              </a:tabLst>
              <a:defRPr>
                <a:solidFill>
                  <a:schemeClr val="tx1"/>
                </a:solidFill>
                <a:latin typeface="Arial" pitchFamily="34" charset="0"/>
                <a:cs typeface="Arial" pitchFamily="34" charset="0"/>
              </a:defRPr>
            </a:lvl8pPr>
            <a:lvl9pPr fontAlgn="base">
              <a:spcBef>
                <a:spcPct val="0"/>
              </a:spcBef>
              <a:spcAft>
                <a:spcPct val="0"/>
              </a:spcAft>
              <a:tabLst>
                <a:tab pos="854075" algn="l"/>
              </a:tabLst>
              <a:defRPr>
                <a:solidFill>
                  <a:schemeClr val="tx1"/>
                </a:solidFill>
                <a:latin typeface="Arial" pitchFamily="34" charset="0"/>
                <a:cs typeface="Arial" pitchFamily="34" charset="0"/>
              </a:defRPr>
            </a:lvl9pPr>
          </a:lstStyle>
          <a:p>
            <a:pPr lvl="0" algn="just" fontAlgn="auto">
              <a:spcBef>
                <a:spcPct val="20000"/>
              </a:spcBef>
              <a:spcAft>
                <a:spcPts val="0"/>
              </a:spcAft>
              <a:buClr>
                <a:srgbClr val="0BD0D9"/>
              </a:buClr>
              <a:buSzPct val="95000"/>
              <a:tabLst/>
            </a:pPr>
            <a:r>
              <a:rPr lang="ar-IQ" sz="2600" dirty="0">
                <a:solidFill>
                  <a:prstClr val="black"/>
                </a:solidFill>
                <a:latin typeface="Constantia"/>
              </a:rPr>
              <a:t> </a:t>
            </a:r>
            <a:r>
              <a:rPr lang="ar-IQ" sz="2400" dirty="0">
                <a:solidFill>
                  <a:prstClr val="black"/>
                </a:solidFill>
                <a:latin typeface="Calibri"/>
              </a:rPr>
              <a:t>من الدراسة الحالية تم </a:t>
            </a:r>
            <a:r>
              <a:rPr lang="ar-IQ" sz="2400" dirty="0" smtClean="0">
                <a:solidFill>
                  <a:prstClr val="black"/>
                </a:solidFill>
                <a:latin typeface="Calibri"/>
              </a:rPr>
              <a:t>مقارنة توزيع الانتشار المصلي </a:t>
            </a:r>
            <a:r>
              <a:rPr lang="ar-IQ" sz="2400" dirty="0" err="1" smtClean="0">
                <a:solidFill>
                  <a:prstClr val="black"/>
                </a:solidFill>
                <a:latin typeface="Calibri"/>
              </a:rPr>
              <a:t>للاجسام</a:t>
            </a:r>
            <a:r>
              <a:rPr lang="ar-IQ" sz="2400" dirty="0" smtClean="0">
                <a:solidFill>
                  <a:prstClr val="black"/>
                </a:solidFill>
                <a:latin typeface="Calibri"/>
              </a:rPr>
              <a:t> المضادة نوع </a:t>
            </a:r>
            <a:r>
              <a:rPr lang="en-US" sz="2400" dirty="0" err="1">
                <a:solidFill>
                  <a:prstClr val="black"/>
                </a:solidFill>
                <a:latin typeface="Calibri"/>
                <a:cs typeface="+mn-cs"/>
              </a:rPr>
              <a:t>IgG</a:t>
            </a:r>
            <a:r>
              <a:rPr lang="ar-IQ" sz="2400" dirty="0">
                <a:solidFill>
                  <a:prstClr val="black"/>
                </a:solidFill>
                <a:latin typeface="Calibri"/>
              </a:rPr>
              <a:t> الخاص </a:t>
            </a:r>
            <a:r>
              <a:rPr lang="ar-IQ" sz="2400" dirty="0" smtClean="0">
                <a:solidFill>
                  <a:prstClr val="black"/>
                </a:solidFill>
                <a:latin typeface="Calibri"/>
              </a:rPr>
              <a:t>بداء القطط في </a:t>
            </a:r>
            <a:r>
              <a:rPr lang="ar-IQ" sz="2400" dirty="0">
                <a:solidFill>
                  <a:prstClr val="black"/>
                </a:solidFill>
                <a:latin typeface="Calibri"/>
              </a:rPr>
              <a:t>مجموعة  مرضى </a:t>
            </a:r>
            <a:r>
              <a:rPr lang="ar-IQ" sz="2400" dirty="0" smtClean="0">
                <a:solidFill>
                  <a:prstClr val="black"/>
                </a:solidFill>
                <a:latin typeface="Calibri"/>
              </a:rPr>
              <a:t>داء القطط والسرطان </a:t>
            </a:r>
            <a:r>
              <a:rPr lang="ar-IQ" sz="2400" dirty="0">
                <a:solidFill>
                  <a:prstClr val="black"/>
                </a:solidFill>
                <a:latin typeface="Calibri"/>
              </a:rPr>
              <a:t>ومجموعة السيطرة . فقد كان </a:t>
            </a:r>
            <a:r>
              <a:rPr lang="ar-IQ" sz="2400" dirty="0" smtClean="0">
                <a:solidFill>
                  <a:prstClr val="black"/>
                </a:solidFill>
                <a:latin typeface="Calibri"/>
              </a:rPr>
              <a:t>نسبة الاصابة بداء المقوسات </a:t>
            </a:r>
            <a:r>
              <a:rPr lang="ar-IQ" sz="2400" dirty="0" err="1" smtClean="0">
                <a:solidFill>
                  <a:prstClr val="black"/>
                </a:solidFill>
                <a:latin typeface="Calibri"/>
              </a:rPr>
              <a:t>الكونيدية</a:t>
            </a:r>
            <a:r>
              <a:rPr lang="ar-IQ" sz="2400" dirty="0" smtClean="0">
                <a:solidFill>
                  <a:prstClr val="black"/>
                </a:solidFill>
                <a:latin typeface="Calibri"/>
              </a:rPr>
              <a:t> في 296 عينة مفحوصة كانت 57.43% وهي نسبة عالية </a:t>
            </a:r>
            <a:r>
              <a:rPr lang="ar-IQ" sz="2400" dirty="0" err="1" smtClean="0">
                <a:solidFill>
                  <a:prstClr val="black"/>
                </a:solidFill>
                <a:latin typeface="Calibri"/>
              </a:rPr>
              <a:t>للاصابة</a:t>
            </a:r>
            <a:r>
              <a:rPr lang="ar-IQ" sz="2400" dirty="0" smtClean="0">
                <a:solidFill>
                  <a:prstClr val="black"/>
                </a:solidFill>
                <a:latin typeface="Calibri"/>
              </a:rPr>
              <a:t> بهذا المرض.</a:t>
            </a:r>
          </a:p>
          <a:p>
            <a:pPr lvl="0" algn="just" fontAlgn="auto">
              <a:spcBef>
                <a:spcPct val="20000"/>
              </a:spcBef>
              <a:spcAft>
                <a:spcPts val="0"/>
              </a:spcAft>
              <a:buClr>
                <a:srgbClr val="0BD0D9"/>
              </a:buClr>
              <a:buSzPct val="95000"/>
              <a:tabLst/>
            </a:pPr>
            <a:endParaRPr lang="ar-IQ" sz="2400" dirty="0">
              <a:solidFill>
                <a:prstClr val="black"/>
              </a:solidFill>
              <a:latin typeface="Calibri"/>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079" y="2430462"/>
            <a:ext cx="8705850" cy="72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260309"/>
      </p:ext>
    </p:extLst>
  </p:cSld>
  <p:clrMapOvr>
    <a:masterClrMapping/>
  </p:clrMapOvr>
  <mc:AlternateContent xmlns:mc="http://schemas.openxmlformats.org/markup-compatibility/2006">
    <mc:Choice xmlns:p14="http://schemas.microsoft.com/office/powerpoint/2010/main" Requires="p14">
      <p:transition spd="med">
        <p14:pan dir="u"/>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972421055"/>
              </p:ext>
            </p:extLst>
          </p:nvPr>
        </p:nvGraphicFramePr>
        <p:xfrm>
          <a:off x="320842" y="3717031"/>
          <a:ext cx="8280920" cy="2453640"/>
        </p:xfrm>
        <a:graphic>
          <a:graphicData uri="http://schemas.openxmlformats.org/drawingml/2006/table">
            <a:tbl>
              <a:tblPr rtl="1" firstRow="1" firstCol="1" bandRow="1"/>
              <a:tblGrid>
                <a:gridCol w="1896983"/>
                <a:gridCol w="1845128"/>
                <a:gridCol w="1737645"/>
                <a:gridCol w="1203058"/>
                <a:gridCol w="1598106"/>
              </a:tblGrid>
              <a:tr h="564081">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مجاميع الدراسة</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الاعداد الموجبة(%)</a:t>
                      </a:r>
                      <a:endParaRPr lang="en-US" sz="2000" dirty="0">
                        <a:effectLst/>
                        <a:latin typeface="Simplified Arabic" panose="02020603050405020304" pitchFamily="18" charset="-78"/>
                        <a:ea typeface="Calibri"/>
                        <a:cs typeface="Simplified Arabic" panose="02020603050405020304" pitchFamily="18" charset="-78"/>
                      </a:endParaRPr>
                    </a:p>
                    <a:p>
                      <a:pPr algn="ctr"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 </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الاعداد السالبة(%)</a:t>
                      </a:r>
                      <a:endParaRPr lang="en-US" sz="2000">
                        <a:effectLst/>
                        <a:latin typeface="Simplified Arabic" panose="02020603050405020304" pitchFamily="18" charset="-78"/>
                        <a:ea typeface="Calibri"/>
                        <a:cs typeface="Simplified Arabic" panose="02020603050405020304" pitchFamily="18" charset="-78"/>
                      </a:endParaRPr>
                    </a:p>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 </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العدد الكلي</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2000" b="1">
                          <a:effectLst/>
                          <a:latin typeface="Simplified Arabic" panose="02020603050405020304" pitchFamily="18" charset="-78"/>
                          <a:ea typeface="Calibri"/>
                          <a:cs typeface="Simplified Arabic" panose="02020603050405020304" pitchFamily="18" charset="-78"/>
                        </a:rPr>
                        <a:t>P.value</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122">
                <a:tc>
                  <a:txBody>
                    <a:bodyPr/>
                    <a:lstStyle/>
                    <a:p>
                      <a:pPr algn="r" rtl="1">
                        <a:lnSpc>
                          <a:spcPct val="115000"/>
                        </a:lnSpc>
                        <a:spcAft>
                          <a:spcPts val="0"/>
                        </a:spcAft>
                        <a:tabLst>
                          <a:tab pos="853440" algn="l"/>
                        </a:tabLst>
                      </a:pPr>
                      <a:r>
                        <a:rPr lang="ar-IQ" sz="2000" b="1">
                          <a:effectLst/>
                          <a:latin typeface="Simplified Arabic" panose="02020603050405020304" pitchFamily="18" charset="-78"/>
                          <a:ea typeface="Calibri"/>
                          <a:cs typeface="Simplified Arabic" panose="02020603050405020304" pitchFamily="18" charset="-78"/>
                        </a:rPr>
                        <a:t> مرضى داء القطط	</a:t>
                      </a:r>
                      <a:endParaRPr lang="en-US" sz="2000">
                        <a:effectLst/>
                        <a:latin typeface="Simplified Arabic" panose="02020603050405020304" pitchFamily="18" charset="-78"/>
                        <a:ea typeface="Calibri"/>
                        <a:cs typeface="Simplified Arabic" panose="02020603050405020304" pitchFamily="18" charset="-78"/>
                      </a:endParaRPr>
                    </a:p>
                    <a:p>
                      <a:pPr algn="r"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 </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20(33.89)</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39(66.11)</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0.001</a:t>
                      </a:r>
                      <a:r>
                        <a:rPr lang="en-US" sz="2000" b="1">
                          <a:effectLst/>
                          <a:latin typeface="Simplified Arabic" panose="02020603050405020304" pitchFamily="18" charset="-78"/>
                          <a:ea typeface="Calibri"/>
                          <a:cs typeface="Simplified Arabic" panose="02020603050405020304" pitchFamily="18" charset="-78"/>
                        </a:rPr>
                        <a:t>***</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83">
                <a:tc>
                  <a:txBody>
                    <a:bodyPr/>
                    <a:lstStyle/>
                    <a:p>
                      <a:pPr algn="r"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مجموعة السيطرة</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0</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59(100)</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59</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0.001***</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041">
                <a:tc>
                  <a:txBody>
                    <a:bodyPr/>
                    <a:lstStyle/>
                    <a:p>
                      <a:pPr algn="r"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مرضى السرطان</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28(15.73)</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150(84.26)</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a:effectLst/>
                          <a:latin typeface="Simplified Arabic" panose="02020603050405020304" pitchFamily="18" charset="-78"/>
                          <a:ea typeface="Calibri"/>
                          <a:cs typeface="Simplified Arabic" panose="02020603050405020304" pitchFamily="18" charset="-78"/>
                        </a:rPr>
                        <a:t>178</a:t>
                      </a:r>
                      <a:endParaRPr lang="en-US" sz="200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2000" b="1" dirty="0">
                          <a:effectLst/>
                          <a:latin typeface="Simplified Arabic" panose="02020603050405020304" pitchFamily="18" charset="-78"/>
                          <a:ea typeface="Calibri"/>
                          <a:cs typeface="Simplified Arabic" panose="02020603050405020304" pitchFamily="18" charset="-78"/>
                        </a:rPr>
                        <a:t>0.001***</a:t>
                      </a:r>
                      <a:endParaRPr lang="en-US" sz="2000" dirty="0">
                        <a:effectLst/>
                        <a:latin typeface="Simplified Arabic" panose="02020603050405020304" pitchFamily="18" charset="-78"/>
                        <a:ea typeface="Calibri"/>
                        <a:cs typeface="Simplified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51520" y="2780928"/>
            <a:ext cx="838944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854075" algn="l"/>
              </a:tabLst>
              <a:defRPr>
                <a:solidFill>
                  <a:schemeClr val="tx1"/>
                </a:solidFill>
                <a:latin typeface="Arial" pitchFamily="34" charset="0"/>
                <a:cs typeface="Arial" pitchFamily="34" charset="0"/>
              </a:defRPr>
            </a:lvl1pPr>
            <a:lvl2pPr fontAlgn="base">
              <a:spcBef>
                <a:spcPct val="0"/>
              </a:spcBef>
              <a:spcAft>
                <a:spcPct val="0"/>
              </a:spcAft>
              <a:tabLst>
                <a:tab pos="854075" algn="l"/>
              </a:tabLst>
              <a:defRPr>
                <a:solidFill>
                  <a:schemeClr val="tx1"/>
                </a:solidFill>
                <a:latin typeface="Arial" pitchFamily="34" charset="0"/>
                <a:cs typeface="Arial" pitchFamily="34" charset="0"/>
              </a:defRPr>
            </a:lvl2pPr>
            <a:lvl3pPr fontAlgn="base">
              <a:spcBef>
                <a:spcPct val="0"/>
              </a:spcBef>
              <a:spcAft>
                <a:spcPct val="0"/>
              </a:spcAft>
              <a:tabLst>
                <a:tab pos="854075" algn="l"/>
              </a:tabLst>
              <a:defRPr>
                <a:solidFill>
                  <a:schemeClr val="tx1"/>
                </a:solidFill>
                <a:latin typeface="Arial" pitchFamily="34" charset="0"/>
                <a:cs typeface="Arial" pitchFamily="34" charset="0"/>
              </a:defRPr>
            </a:lvl3pPr>
            <a:lvl4pPr fontAlgn="base">
              <a:spcBef>
                <a:spcPct val="0"/>
              </a:spcBef>
              <a:spcAft>
                <a:spcPct val="0"/>
              </a:spcAft>
              <a:tabLst>
                <a:tab pos="854075" algn="l"/>
              </a:tabLst>
              <a:defRPr>
                <a:solidFill>
                  <a:schemeClr val="tx1"/>
                </a:solidFill>
                <a:latin typeface="Arial" pitchFamily="34" charset="0"/>
                <a:cs typeface="Arial" pitchFamily="34" charset="0"/>
              </a:defRPr>
            </a:lvl4pPr>
            <a:lvl5pPr fontAlgn="base">
              <a:spcBef>
                <a:spcPct val="0"/>
              </a:spcBef>
              <a:spcAft>
                <a:spcPct val="0"/>
              </a:spcAft>
              <a:tabLst>
                <a:tab pos="854075" algn="l"/>
              </a:tabLst>
              <a:defRPr>
                <a:solidFill>
                  <a:schemeClr val="tx1"/>
                </a:solidFill>
                <a:latin typeface="Arial" pitchFamily="34" charset="0"/>
                <a:cs typeface="Arial" pitchFamily="34" charset="0"/>
              </a:defRPr>
            </a:lvl5pPr>
            <a:lvl6pPr fontAlgn="base">
              <a:spcBef>
                <a:spcPct val="0"/>
              </a:spcBef>
              <a:spcAft>
                <a:spcPct val="0"/>
              </a:spcAft>
              <a:tabLst>
                <a:tab pos="854075" algn="l"/>
              </a:tabLst>
              <a:defRPr>
                <a:solidFill>
                  <a:schemeClr val="tx1"/>
                </a:solidFill>
                <a:latin typeface="Arial" pitchFamily="34" charset="0"/>
                <a:cs typeface="Arial" pitchFamily="34" charset="0"/>
              </a:defRPr>
            </a:lvl6pPr>
            <a:lvl7pPr fontAlgn="base">
              <a:spcBef>
                <a:spcPct val="0"/>
              </a:spcBef>
              <a:spcAft>
                <a:spcPct val="0"/>
              </a:spcAft>
              <a:tabLst>
                <a:tab pos="854075" algn="l"/>
              </a:tabLst>
              <a:defRPr>
                <a:solidFill>
                  <a:schemeClr val="tx1"/>
                </a:solidFill>
                <a:latin typeface="Arial" pitchFamily="34" charset="0"/>
                <a:cs typeface="Arial" pitchFamily="34" charset="0"/>
              </a:defRPr>
            </a:lvl7pPr>
            <a:lvl8pPr fontAlgn="base">
              <a:spcBef>
                <a:spcPct val="0"/>
              </a:spcBef>
              <a:spcAft>
                <a:spcPct val="0"/>
              </a:spcAft>
              <a:tabLst>
                <a:tab pos="854075" algn="l"/>
              </a:tabLst>
              <a:defRPr>
                <a:solidFill>
                  <a:schemeClr val="tx1"/>
                </a:solidFill>
                <a:latin typeface="Arial" pitchFamily="34" charset="0"/>
                <a:cs typeface="Arial" pitchFamily="34" charset="0"/>
              </a:defRPr>
            </a:lvl8pPr>
            <a:lvl9pPr fontAlgn="base">
              <a:spcBef>
                <a:spcPct val="0"/>
              </a:spcBef>
              <a:spcAft>
                <a:spcPct val="0"/>
              </a:spcAft>
              <a:tabLst>
                <a:tab pos="854075"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854075" algn="l"/>
              </a:tabLst>
            </a:pP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توزيع الانتشار المصلي للأجسام المضادة نوع</a:t>
            </a:r>
            <a:r>
              <a:rPr kumimoji="0" lang="en-US" altLang="ar-IQ"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IgM</a:t>
            </a:r>
            <a:r>
              <a:rPr kumimoji="0" lang="en-US"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لداء المقوسات </a:t>
            </a:r>
            <a:r>
              <a:rPr kumimoji="0" lang="ar-IQ" alt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الكونيدية</a:t>
            </a: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  مجاميع الدراسة.</a:t>
            </a:r>
            <a:endParaRPr kumimoji="0" lang="en-US" altLang="ar-IQ"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854075" algn="l"/>
              </a:tabLst>
            </a:pPr>
            <a:endParaRPr kumimoji="0" lang="en-US" alt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مستطيل 1"/>
          <p:cNvSpPr/>
          <p:nvPr/>
        </p:nvSpPr>
        <p:spPr>
          <a:xfrm>
            <a:off x="395536" y="260648"/>
            <a:ext cx="8424936" cy="1969770"/>
          </a:xfrm>
          <a:prstGeom prst="rect">
            <a:avLst/>
          </a:prstGeom>
        </p:spPr>
        <p:txBody>
          <a:bodyPr wrap="square">
            <a:spAutoFit/>
          </a:bodyPr>
          <a:lstStyle/>
          <a:p>
            <a:pPr lvl="0" algn="just">
              <a:spcBef>
                <a:spcPct val="20000"/>
              </a:spcBef>
              <a:buClr>
                <a:srgbClr val="0BD0D9"/>
              </a:buClr>
              <a:buSzPct val="95000"/>
            </a:pPr>
            <a:r>
              <a:rPr lang="ar-IQ" sz="2600" dirty="0">
                <a:solidFill>
                  <a:prstClr val="black"/>
                </a:solidFill>
                <a:latin typeface="Constantia"/>
              </a:rPr>
              <a:t> </a:t>
            </a:r>
            <a:r>
              <a:rPr lang="ar-IQ" sz="2400" dirty="0" smtClean="0">
                <a:solidFill>
                  <a:prstClr val="black"/>
                </a:solidFill>
                <a:latin typeface="Calibri"/>
              </a:rPr>
              <a:t>سجلت الدراسة </a:t>
            </a:r>
            <a:r>
              <a:rPr lang="ar-IQ" sz="2400" dirty="0">
                <a:solidFill>
                  <a:prstClr val="black"/>
                </a:solidFill>
                <a:latin typeface="Calibri"/>
              </a:rPr>
              <a:t>الحالية </a:t>
            </a:r>
            <a:r>
              <a:rPr lang="ar-IQ" sz="2400" dirty="0" smtClean="0">
                <a:solidFill>
                  <a:prstClr val="black"/>
                </a:solidFill>
                <a:latin typeface="Calibri"/>
              </a:rPr>
              <a:t>نسبة الاصابة بداء القطط الحاد والتي كانت 16.216% اعتمادا على النتائج المسجلة </a:t>
            </a:r>
            <a:r>
              <a:rPr lang="ar-IQ" sz="2400" dirty="0" err="1" smtClean="0">
                <a:solidFill>
                  <a:prstClr val="black"/>
                </a:solidFill>
                <a:latin typeface="Calibri"/>
              </a:rPr>
              <a:t>للكلوبيولين</a:t>
            </a:r>
            <a:r>
              <a:rPr lang="ar-IQ" sz="2400" dirty="0" smtClean="0">
                <a:solidFill>
                  <a:prstClr val="black"/>
                </a:solidFill>
                <a:latin typeface="Calibri"/>
              </a:rPr>
              <a:t> المناعي المضاد لداء المقوسات نوع </a:t>
            </a:r>
            <a:r>
              <a:rPr lang="en-US" sz="2400" dirty="0" err="1" smtClean="0">
                <a:solidFill>
                  <a:prstClr val="black"/>
                </a:solidFill>
                <a:latin typeface="Calibri"/>
              </a:rPr>
              <a:t>IgM</a:t>
            </a:r>
            <a:r>
              <a:rPr lang="ar-IQ" sz="2400" dirty="0" smtClean="0">
                <a:solidFill>
                  <a:prstClr val="black"/>
                </a:solidFill>
                <a:latin typeface="Calibri"/>
              </a:rPr>
              <a:t> في مجاميع المصابين بالسرطان والمصابين بداء القطط فيما لم تسجل اصابة حادة في </a:t>
            </a:r>
            <a:r>
              <a:rPr lang="ar-IQ" sz="2400" dirty="0" err="1" smtClean="0">
                <a:solidFill>
                  <a:prstClr val="black"/>
                </a:solidFill>
                <a:latin typeface="Calibri"/>
              </a:rPr>
              <a:t>مجموعةالسيطرة</a:t>
            </a:r>
            <a:r>
              <a:rPr lang="ar-IQ" sz="2400" dirty="0" smtClean="0">
                <a:solidFill>
                  <a:prstClr val="black"/>
                </a:solidFill>
                <a:latin typeface="Calibri"/>
              </a:rPr>
              <a:t>.</a:t>
            </a:r>
            <a:endParaRPr lang="ar-IQ" sz="2400" dirty="0">
              <a:solidFill>
                <a:prstClr val="black"/>
              </a:solidFill>
              <a:latin typeface="Calibri"/>
            </a:endParaRPr>
          </a:p>
        </p:txBody>
      </p:sp>
    </p:spTree>
    <p:extLst>
      <p:ext uri="{BB962C8B-B14F-4D97-AF65-F5344CB8AC3E}">
        <p14:creationId xmlns:p14="http://schemas.microsoft.com/office/powerpoint/2010/main" val="3896528955"/>
      </p:ext>
    </p:extLst>
  </p:cSld>
  <p:clrMapOvr>
    <a:masterClrMapping/>
  </p:clrMapOvr>
  <p:transition spd="med">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914392087"/>
              </p:ext>
            </p:extLst>
          </p:nvPr>
        </p:nvGraphicFramePr>
        <p:xfrm>
          <a:off x="539552" y="3501008"/>
          <a:ext cx="8352928" cy="3165039"/>
        </p:xfrm>
        <a:graphic>
          <a:graphicData uri="http://schemas.openxmlformats.org/drawingml/2006/table">
            <a:tbl>
              <a:tblPr rtl="1" firstRow="1" firstCol="1" bandRow="1"/>
              <a:tblGrid>
                <a:gridCol w="2246699"/>
                <a:gridCol w="2136610"/>
                <a:gridCol w="1644176"/>
                <a:gridCol w="1104391"/>
                <a:gridCol w="1221052"/>
              </a:tblGrid>
              <a:tr h="1211387">
                <a:tc>
                  <a:txBody>
                    <a:bodyPr/>
                    <a:lstStyle/>
                    <a:p>
                      <a:pPr algn="ctr" rtl="1">
                        <a:lnSpc>
                          <a:spcPct val="115000"/>
                        </a:lnSpc>
                        <a:spcAft>
                          <a:spcPts val="0"/>
                        </a:spcAft>
                      </a:pPr>
                      <a:r>
                        <a:rPr lang="ar-IQ" sz="1400" b="1" dirty="0">
                          <a:effectLst/>
                          <a:latin typeface="Calibri"/>
                          <a:ea typeface="Times New Roman"/>
                          <a:cs typeface="Simplified Arabic"/>
                        </a:rPr>
                        <a:t> </a:t>
                      </a:r>
                      <a:endParaRPr lang="en-US" sz="1400" dirty="0">
                        <a:effectLst/>
                        <a:latin typeface="Calibri"/>
                        <a:ea typeface="Calibri"/>
                        <a:cs typeface="Arial"/>
                      </a:endParaRPr>
                    </a:p>
                    <a:p>
                      <a:pPr algn="ctr" rtl="1">
                        <a:lnSpc>
                          <a:spcPct val="115000"/>
                        </a:lnSpc>
                        <a:spcAft>
                          <a:spcPts val="0"/>
                        </a:spcAft>
                      </a:pPr>
                      <a:r>
                        <a:rPr lang="ar-IQ" sz="1400" b="1" dirty="0">
                          <a:effectLst/>
                          <a:latin typeface="Calibri"/>
                          <a:ea typeface="Times New Roman"/>
                          <a:cs typeface="Simplified Arabic"/>
                        </a:rPr>
                        <a:t>مجاميع الدراسة</a:t>
                      </a:r>
                      <a:endParaRPr lang="en-US" sz="1400" dirty="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dirty="0">
                          <a:effectLst/>
                          <a:latin typeface="Calibri"/>
                          <a:ea typeface="Times New Roman"/>
                          <a:cs typeface="Simplified Arabic"/>
                        </a:rPr>
                        <a:t>تركيز</a:t>
                      </a:r>
                      <a:r>
                        <a:rPr lang="ar-IQ" sz="1400" b="1" dirty="0">
                          <a:effectLst/>
                          <a:latin typeface="Cambria"/>
                          <a:ea typeface="Times New Roman"/>
                          <a:cs typeface="Times New Roman"/>
                        </a:rPr>
                        <a:t> </a:t>
                      </a:r>
                      <a:r>
                        <a:rPr lang="en-US" sz="1400" b="1" dirty="0" err="1">
                          <a:effectLst/>
                          <a:latin typeface="Cambria"/>
                          <a:ea typeface="Times New Roman"/>
                          <a:cs typeface="Times New Roman"/>
                        </a:rPr>
                        <a:t>IgG</a:t>
                      </a:r>
                      <a:endParaRPr lang="en-US" sz="1400" dirty="0">
                        <a:effectLst/>
                        <a:latin typeface="Calibri"/>
                        <a:ea typeface="Calibri"/>
                        <a:cs typeface="Arial"/>
                      </a:endParaRPr>
                    </a:p>
                    <a:p>
                      <a:pPr algn="ctr" rtl="1">
                        <a:lnSpc>
                          <a:spcPct val="115000"/>
                        </a:lnSpc>
                        <a:spcAft>
                          <a:spcPts val="0"/>
                        </a:spcAft>
                      </a:pPr>
                      <a:r>
                        <a:rPr lang="ar-IQ" sz="1400" b="1" dirty="0">
                          <a:effectLst/>
                          <a:latin typeface="Calibri"/>
                          <a:ea typeface="Times New Roman"/>
                          <a:cs typeface="Times New Roman"/>
                        </a:rPr>
                        <a:t>**</a:t>
                      </a:r>
                      <a:endParaRPr lang="en-US" sz="1400" dirty="0">
                        <a:effectLst/>
                        <a:latin typeface="Calibri"/>
                        <a:ea typeface="Calibri"/>
                        <a:cs typeface="Arial"/>
                      </a:endParaRPr>
                    </a:p>
                    <a:p>
                      <a:pPr algn="ctr" rtl="1">
                        <a:lnSpc>
                          <a:spcPct val="115000"/>
                        </a:lnSpc>
                        <a:spcAft>
                          <a:spcPts val="0"/>
                        </a:spcAft>
                      </a:pPr>
                      <a:r>
                        <a:rPr lang="ar-IQ" sz="1400" b="1" dirty="0">
                          <a:effectLst/>
                          <a:latin typeface="Calibri"/>
                          <a:ea typeface="Times New Roman"/>
                          <a:cs typeface="Simplified Arabic"/>
                        </a:rPr>
                        <a:t> المعدل</a:t>
                      </a:r>
                      <a:r>
                        <a:rPr lang="ar-IQ" sz="1400" dirty="0">
                          <a:effectLst/>
                          <a:latin typeface="Calibri"/>
                          <a:ea typeface="Times New Roman"/>
                          <a:cs typeface="Times New Roman"/>
                        </a:rPr>
                        <a:t>±</a:t>
                      </a:r>
                      <a:r>
                        <a:rPr lang="ar-IQ" sz="1400" b="1" dirty="0">
                          <a:effectLst/>
                          <a:latin typeface="Calibri"/>
                          <a:ea typeface="Times New Roman"/>
                          <a:cs typeface="Simplified Arabic"/>
                        </a:rPr>
                        <a:t> الانحراف المعياري</a:t>
                      </a:r>
                      <a:endParaRPr lang="en-US" sz="1400" dirty="0">
                        <a:effectLst/>
                        <a:latin typeface="Calibri"/>
                        <a:ea typeface="Calibri"/>
                        <a:cs typeface="Arial"/>
                      </a:endParaRPr>
                    </a:p>
                    <a:p>
                      <a:pPr algn="ctr" rtl="1">
                        <a:lnSpc>
                          <a:spcPct val="115000"/>
                        </a:lnSpc>
                        <a:spcAft>
                          <a:spcPts val="0"/>
                        </a:spcAft>
                      </a:pPr>
                      <a:r>
                        <a:rPr lang="en-US" sz="1400" b="1" dirty="0">
                          <a:effectLst/>
                          <a:latin typeface="Cambria"/>
                          <a:ea typeface="Times New Roman"/>
                          <a:cs typeface="Times New Roman"/>
                        </a:rPr>
                        <a: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dirty="0">
                          <a:effectLst/>
                          <a:latin typeface="Calibri"/>
                          <a:ea typeface="Times New Roman"/>
                          <a:cs typeface="Simplified Arabic"/>
                        </a:rPr>
                        <a:t> </a:t>
                      </a:r>
                      <a:endParaRPr lang="en-US" sz="1400" dirty="0">
                        <a:effectLst/>
                        <a:latin typeface="Calibri"/>
                        <a:ea typeface="Calibri"/>
                        <a:cs typeface="Arial"/>
                      </a:endParaRPr>
                    </a:p>
                    <a:p>
                      <a:pPr algn="ctr" rtl="1">
                        <a:lnSpc>
                          <a:spcPct val="115000"/>
                        </a:lnSpc>
                        <a:spcAft>
                          <a:spcPts val="0"/>
                        </a:spcAft>
                      </a:pPr>
                      <a:r>
                        <a:rPr lang="ar-IQ" sz="1400" b="1" dirty="0" err="1">
                          <a:effectLst/>
                          <a:latin typeface="Calibri"/>
                          <a:ea typeface="Times New Roman"/>
                          <a:cs typeface="Simplified Arabic"/>
                        </a:rPr>
                        <a:t>عددالحالات</a:t>
                      </a:r>
                      <a:r>
                        <a:rPr lang="ar-IQ" sz="1400" b="1" dirty="0">
                          <a:effectLst/>
                          <a:latin typeface="Calibri"/>
                          <a:ea typeface="Times New Roman"/>
                          <a:cs typeface="Simplified Arabic"/>
                        </a:rPr>
                        <a:t> الموجبة</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Times New Roman"/>
                          <a:cs typeface="Simplified Arabic"/>
                        </a:rPr>
                        <a:t>نسبة</a:t>
                      </a:r>
                      <a:endParaRPr lang="en-US" sz="1400">
                        <a:effectLst/>
                        <a:latin typeface="Calibri"/>
                        <a:ea typeface="Calibri"/>
                        <a:cs typeface="Arial"/>
                      </a:endParaRPr>
                    </a:p>
                    <a:p>
                      <a:pPr algn="ctr" rtl="1">
                        <a:lnSpc>
                          <a:spcPct val="115000"/>
                        </a:lnSpc>
                        <a:spcAft>
                          <a:spcPts val="0"/>
                        </a:spcAft>
                      </a:pPr>
                      <a:r>
                        <a:rPr lang="ar-IQ" sz="1400" b="1">
                          <a:effectLst/>
                          <a:latin typeface="Calibri"/>
                          <a:ea typeface="Times New Roman"/>
                          <a:cs typeface="Simplified Arabic"/>
                        </a:rPr>
                        <a:t>الارجحية</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Times New Roman"/>
                          <a:cs typeface="Simplified Arabic"/>
                        </a:rPr>
                        <a:t> </a:t>
                      </a:r>
                      <a:endParaRPr lang="en-US" sz="1400">
                        <a:effectLst/>
                        <a:latin typeface="Calibri"/>
                        <a:ea typeface="Calibri"/>
                        <a:cs typeface="Arial"/>
                      </a:endParaRPr>
                    </a:p>
                    <a:p>
                      <a:pPr algn="ctr" rtl="1">
                        <a:lnSpc>
                          <a:spcPct val="115000"/>
                        </a:lnSpc>
                        <a:spcAft>
                          <a:spcPts val="0"/>
                        </a:spcAft>
                      </a:pPr>
                      <a:r>
                        <a:rPr lang="ar-IQ" sz="1400" b="1">
                          <a:effectLst/>
                          <a:latin typeface="Calibri"/>
                          <a:ea typeface="Times New Roman"/>
                          <a:cs typeface="Simplified Arabic"/>
                        </a:rPr>
                        <a:t>فترة الثقة</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6832">
                <a:tc>
                  <a:txBody>
                    <a:bodyPr/>
                    <a:lstStyle/>
                    <a:p>
                      <a:pPr algn="ctr" rtl="1">
                        <a:lnSpc>
                          <a:spcPct val="115000"/>
                        </a:lnSpc>
                        <a:spcAft>
                          <a:spcPts val="0"/>
                        </a:spcAft>
                      </a:pPr>
                      <a:r>
                        <a:rPr lang="ar-IQ" sz="1400" b="1" dirty="0">
                          <a:effectLst/>
                          <a:latin typeface="Calibri"/>
                          <a:ea typeface="Times New Roman"/>
                          <a:cs typeface="Simplified Arabic"/>
                        </a:rPr>
                        <a:t>مرضى </a:t>
                      </a:r>
                      <a:r>
                        <a:rPr lang="ar-IQ" sz="1400" b="1" dirty="0" err="1">
                          <a:effectLst/>
                          <a:latin typeface="Calibri"/>
                          <a:ea typeface="Times New Roman"/>
                          <a:cs typeface="Simplified Arabic"/>
                        </a:rPr>
                        <a:t>داءالمقوسات</a:t>
                      </a:r>
                      <a:endParaRPr lang="en-US" sz="1400" dirty="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87.32±35.76</a:t>
                      </a:r>
                      <a:r>
                        <a:rPr lang="en-US" sz="1400" b="1" baseline="30000">
                          <a:effectLst/>
                          <a:latin typeface="Times New Roman"/>
                          <a:ea typeface="Calibri"/>
                          <a:cs typeface="Arial"/>
                        </a:rPr>
                        <a:t>a</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59/59</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p>
                      <a:pPr algn="ctr" rtl="1">
                        <a:lnSpc>
                          <a:spcPct val="115000"/>
                        </a:lnSpc>
                        <a:spcAft>
                          <a:spcPts val="0"/>
                        </a:spcAft>
                      </a:pPr>
                      <a:r>
                        <a:rPr lang="en-US" sz="1400" b="1">
                          <a:effectLst/>
                          <a:latin typeface="Times New Roman"/>
                          <a:ea typeface="Calibri"/>
                          <a:cs typeface="Arial"/>
                        </a:rPr>
                        <a: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p>
                      <a:pPr algn="ctr" rtl="1">
                        <a:lnSpc>
                          <a:spcPct val="115000"/>
                        </a:lnSpc>
                        <a:spcAft>
                          <a:spcPts val="0"/>
                        </a:spcAft>
                      </a:pPr>
                      <a:r>
                        <a:rPr lang="en-US" sz="1400" b="1">
                          <a:effectLst/>
                          <a:latin typeface="Times New Roman"/>
                          <a:ea typeface="Calibri"/>
                          <a:cs typeface="Arial"/>
                        </a:rPr>
                        <a:t>----------</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4555">
                <a:tc>
                  <a:txBody>
                    <a:bodyPr/>
                    <a:lstStyle/>
                    <a:p>
                      <a:pPr algn="ctr" rtl="1">
                        <a:lnSpc>
                          <a:spcPct val="115000"/>
                        </a:lnSpc>
                        <a:spcAft>
                          <a:spcPts val="0"/>
                        </a:spcAft>
                      </a:pPr>
                      <a:r>
                        <a:rPr lang="ar-IQ" sz="1400" b="1">
                          <a:effectLst/>
                          <a:latin typeface="Calibri"/>
                          <a:ea typeface="Times New Roman"/>
                          <a:cs typeface="Simplified Arabic"/>
                        </a:rPr>
                        <a:t>مرضى السيطرة</a:t>
                      </a:r>
                      <a:endParaRPr lang="en-US" sz="140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63.26±14.20</a:t>
                      </a:r>
                      <a:r>
                        <a:rPr lang="en-US" sz="1400" b="1" baseline="30000">
                          <a:effectLst/>
                          <a:latin typeface="Times New Roman"/>
                          <a:ea typeface="Calibri"/>
                          <a:cs typeface="Arial"/>
                        </a:rPr>
                        <a:t>b</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18/59</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15000"/>
                        </a:lnSpc>
                        <a:spcAft>
                          <a:spcPts val="0"/>
                        </a:spcAft>
                      </a:pPr>
                      <a:r>
                        <a:rPr lang="en-US" sz="1400" b="1">
                          <a:effectLst/>
                          <a:latin typeface="Times New Roman"/>
                          <a:ea typeface="Calibri"/>
                          <a:cs typeface="Arial"/>
                        </a:rPr>
                        <a:t>1.0</a:t>
                      </a:r>
                      <a:r>
                        <a:rPr lang="ar-IQ" sz="1400" b="1">
                          <a:effectLst/>
                          <a:latin typeface="Calibri"/>
                          <a:ea typeface="Calibri"/>
                          <a:cs typeface="Times New Roman"/>
                        </a:rPr>
                        <a:t>*</a:t>
                      </a:r>
                      <a:endParaRPr lang="en-US" sz="1400">
                        <a:effectLst/>
                        <a:latin typeface="Calibri"/>
                        <a:ea typeface="Calibri"/>
                        <a:cs typeface="Arial"/>
                      </a:endParaRPr>
                    </a:p>
                    <a:p>
                      <a:pPr algn="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a:t>
                      </a:r>
                      <a:endParaRPr lang="en-US" sz="1400">
                        <a:effectLst/>
                        <a:latin typeface="Calibri"/>
                        <a:ea typeface="Calibri"/>
                        <a:cs typeface="Arial"/>
                      </a:endParaRPr>
                    </a:p>
                    <a:p>
                      <a:pPr algn="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6832">
                <a:tc>
                  <a:txBody>
                    <a:bodyPr/>
                    <a:lstStyle/>
                    <a:p>
                      <a:pPr algn="ctr" rtl="1">
                        <a:lnSpc>
                          <a:spcPct val="115000"/>
                        </a:lnSpc>
                        <a:spcAft>
                          <a:spcPts val="0"/>
                        </a:spcAft>
                      </a:pPr>
                      <a:r>
                        <a:rPr lang="ar-IQ" sz="1400" b="1">
                          <a:effectLst/>
                          <a:latin typeface="Calibri"/>
                          <a:ea typeface="Times New Roman"/>
                          <a:cs typeface="Simplified Arabic"/>
                        </a:rPr>
                        <a:t>مرضى السرطان</a:t>
                      </a:r>
                      <a:endParaRPr lang="en-US" sz="140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dirty="0">
                          <a:effectLst/>
                          <a:latin typeface="Calibri"/>
                          <a:ea typeface="Calibri"/>
                          <a:cs typeface="Times New Roman"/>
                        </a:rPr>
                        <a:t>105.80±96.11</a:t>
                      </a:r>
                      <a:r>
                        <a:rPr lang="en-US" sz="1400" b="1" baseline="30000" dirty="0">
                          <a:effectLst/>
                          <a:latin typeface="Times New Roman"/>
                          <a:ea typeface="Calibri"/>
                          <a:cs typeface="Arial"/>
                        </a:rPr>
                        <a:t> a</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400" b="1">
                          <a:effectLst/>
                          <a:latin typeface="Calibri"/>
                          <a:ea typeface="Calibri"/>
                          <a:cs typeface="Times New Roman"/>
                        </a:rPr>
                        <a:t>93/178</a:t>
                      </a:r>
                      <a:endParaRPr lang="en-US" sz="1400">
                        <a:effectLst/>
                        <a:latin typeface="Calibri"/>
                        <a:ea typeface="Calibri"/>
                        <a:cs typeface="Arial"/>
                      </a:endParaRPr>
                    </a:p>
                    <a:p>
                      <a:pPr algn="ct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p>
                      <a:pPr algn="r" rtl="1">
                        <a:lnSpc>
                          <a:spcPct val="115000"/>
                        </a:lnSpc>
                        <a:spcAft>
                          <a:spcPts val="0"/>
                        </a:spcAft>
                      </a:pPr>
                      <a:r>
                        <a:rPr lang="ar-IQ" sz="1400" b="1">
                          <a:effectLst/>
                          <a:latin typeface="Calibri"/>
                          <a:ea typeface="Calibri"/>
                          <a:cs typeface="Times New Roman"/>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0">
                        <a:lnSpc>
                          <a:spcPct val="115000"/>
                        </a:lnSpc>
                        <a:spcAft>
                          <a:spcPts val="0"/>
                        </a:spcAft>
                      </a:pPr>
                      <a:r>
                        <a:rPr lang="en-US" sz="1400" b="1">
                          <a:effectLst/>
                          <a:latin typeface="Times New Roman"/>
                          <a:ea typeface="Calibri"/>
                          <a:cs typeface="Arial"/>
                        </a:rPr>
                        <a:t>1.81</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0">
                        <a:lnSpc>
                          <a:spcPct val="115000"/>
                        </a:lnSpc>
                        <a:spcAft>
                          <a:spcPts val="0"/>
                        </a:spcAft>
                      </a:pPr>
                      <a:r>
                        <a:rPr lang="en-US" sz="1400" b="1" dirty="0">
                          <a:effectLst/>
                          <a:latin typeface="Times New Roman"/>
                          <a:ea typeface="Calibri"/>
                          <a:cs typeface="Arial"/>
                        </a:rPr>
                        <a:t>3.07-0.96</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1787079" y="2796897"/>
            <a:ext cx="65527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تركيز </a:t>
            </a:r>
            <a:r>
              <a:rPr kumimoji="0" lang="ar-SA" alt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الكلوبيولين</a:t>
            </a:r>
            <a:r>
              <a:rPr kumimoji="0" lang="ar-SA"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المناعي</a:t>
            </a:r>
            <a:r>
              <a:rPr kumimoji="0" lang="ar-SA" alt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altLang="ar-IQ"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IgG</a:t>
            </a:r>
            <a:r>
              <a:rPr kumimoji="0" lang="en-US" alt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في مجاميع الدراسة</a:t>
            </a:r>
            <a:r>
              <a:rPr kumimoji="0" lang="ar-IQ" alt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altLang="ar-IQ"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مستطيل 1"/>
          <p:cNvSpPr/>
          <p:nvPr/>
        </p:nvSpPr>
        <p:spPr>
          <a:xfrm>
            <a:off x="323528" y="-99392"/>
            <a:ext cx="8032122" cy="2339102"/>
          </a:xfrm>
          <a:prstGeom prst="rect">
            <a:avLst/>
          </a:prstGeom>
        </p:spPr>
        <p:txBody>
          <a:bodyPr wrap="square">
            <a:spAutoFit/>
          </a:bodyPr>
          <a:lstStyle/>
          <a:p>
            <a:r>
              <a:rPr lang="ar-IQ" sz="2600" dirty="0">
                <a:solidFill>
                  <a:prstClr val="black"/>
                </a:solidFill>
                <a:latin typeface="Constantia"/>
              </a:rPr>
              <a:t> </a:t>
            </a:r>
            <a:r>
              <a:rPr lang="ar-IQ" sz="2400" dirty="0">
                <a:solidFill>
                  <a:prstClr val="black"/>
                </a:solidFill>
                <a:latin typeface="Calibri"/>
              </a:rPr>
              <a:t>من الدراسة الحالية تم قياس تركيز </a:t>
            </a:r>
            <a:r>
              <a:rPr lang="ar-IQ" sz="2400" dirty="0" err="1">
                <a:solidFill>
                  <a:prstClr val="black"/>
                </a:solidFill>
                <a:latin typeface="Calibri"/>
              </a:rPr>
              <a:t>الكلوبيولين</a:t>
            </a:r>
            <a:r>
              <a:rPr lang="ar-IQ" sz="2400" dirty="0">
                <a:solidFill>
                  <a:prstClr val="black"/>
                </a:solidFill>
                <a:latin typeface="Calibri"/>
              </a:rPr>
              <a:t> المناعي </a:t>
            </a:r>
            <a:r>
              <a:rPr lang="en-US" sz="2400" dirty="0" err="1">
                <a:solidFill>
                  <a:prstClr val="black"/>
                </a:solidFill>
                <a:latin typeface="Calibri"/>
              </a:rPr>
              <a:t>IgG</a:t>
            </a:r>
            <a:r>
              <a:rPr lang="ar-IQ" sz="2400" dirty="0">
                <a:solidFill>
                  <a:prstClr val="black"/>
                </a:solidFill>
                <a:latin typeface="Calibri"/>
              </a:rPr>
              <a:t> الخاص </a:t>
            </a:r>
            <a:r>
              <a:rPr lang="ar-IQ" sz="2400" dirty="0" smtClean="0">
                <a:solidFill>
                  <a:prstClr val="black"/>
                </a:solidFill>
                <a:latin typeface="Calibri"/>
              </a:rPr>
              <a:t>بداء القطط </a:t>
            </a:r>
            <a:r>
              <a:rPr lang="ar-IQ" sz="2400" dirty="0">
                <a:solidFill>
                  <a:prstClr val="black"/>
                </a:solidFill>
                <a:latin typeface="Calibri"/>
              </a:rPr>
              <a:t>في مجموعة  مرضى </a:t>
            </a:r>
            <a:r>
              <a:rPr lang="ar-IQ" sz="2400" dirty="0" smtClean="0">
                <a:solidFill>
                  <a:prstClr val="black"/>
                </a:solidFill>
                <a:latin typeface="Calibri"/>
              </a:rPr>
              <a:t>داء القطط والسرطان </a:t>
            </a:r>
            <a:r>
              <a:rPr lang="ar-IQ" sz="2400" dirty="0">
                <a:solidFill>
                  <a:prstClr val="black"/>
                </a:solidFill>
                <a:latin typeface="Calibri"/>
              </a:rPr>
              <a:t>ومجموعة السيطرة . فقد كان </a:t>
            </a:r>
            <a:r>
              <a:rPr lang="ar-IQ" sz="2400" dirty="0" smtClean="0">
                <a:solidFill>
                  <a:prstClr val="black"/>
                </a:solidFill>
                <a:latin typeface="Calibri"/>
              </a:rPr>
              <a:t>اعلى معدل </a:t>
            </a:r>
            <a:r>
              <a:rPr lang="ar-IQ" sz="2400" dirty="0">
                <a:solidFill>
                  <a:prstClr val="black"/>
                </a:solidFill>
                <a:latin typeface="Calibri"/>
              </a:rPr>
              <a:t>تركيز </a:t>
            </a:r>
            <a:r>
              <a:rPr lang="ar-IQ" sz="2400" dirty="0" err="1">
                <a:solidFill>
                  <a:prstClr val="black"/>
                </a:solidFill>
                <a:latin typeface="Calibri"/>
              </a:rPr>
              <a:t>الكلوبيولين</a:t>
            </a:r>
            <a:r>
              <a:rPr lang="ar-IQ" sz="2400" dirty="0">
                <a:solidFill>
                  <a:prstClr val="black"/>
                </a:solidFill>
                <a:latin typeface="Calibri"/>
              </a:rPr>
              <a:t> المناعي </a:t>
            </a:r>
            <a:r>
              <a:rPr lang="en-US" sz="2400" dirty="0" err="1">
                <a:solidFill>
                  <a:prstClr val="black"/>
                </a:solidFill>
                <a:latin typeface="Calibri"/>
              </a:rPr>
              <a:t>IgG</a:t>
            </a:r>
            <a:r>
              <a:rPr lang="en-US" sz="2400" dirty="0">
                <a:solidFill>
                  <a:prstClr val="black"/>
                </a:solidFill>
                <a:latin typeface="Calibri"/>
              </a:rPr>
              <a:t> </a:t>
            </a:r>
            <a:r>
              <a:rPr lang="ar-IQ" sz="2400" dirty="0">
                <a:solidFill>
                  <a:prstClr val="black"/>
                </a:solidFill>
                <a:latin typeface="Calibri"/>
              </a:rPr>
              <a:t> في مجموعة مرضى </a:t>
            </a:r>
            <a:r>
              <a:rPr lang="ar-IQ" sz="2400" dirty="0" smtClean="0">
                <a:solidFill>
                  <a:prstClr val="black"/>
                </a:solidFill>
                <a:latin typeface="Calibri"/>
              </a:rPr>
              <a:t>السرطان. </a:t>
            </a:r>
            <a:r>
              <a:rPr lang="ar-IQ" sz="2400" dirty="0">
                <a:solidFill>
                  <a:prstClr val="black"/>
                </a:solidFill>
                <a:latin typeface="Calibri"/>
              </a:rPr>
              <a:t>كما وجد </a:t>
            </a:r>
            <a:r>
              <a:rPr lang="ar-IQ" sz="2400" dirty="0" smtClean="0">
                <a:solidFill>
                  <a:prstClr val="black"/>
                </a:solidFill>
                <a:latin typeface="Calibri"/>
              </a:rPr>
              <a:t>أن لمرضى داء القطط استعداد </a:t>
            </a:r>
            <a:r>
              <a:rPr lang="ar-IQ" sz="2400" dirty="0" err="1">
                <a:solidFill>
                  <a:prstClr val="black"/>
                </a:solidFill>
                <a:latin typeface="Calibri"/>
              </a:rPr>
              <a:t>للاصابة</a:t>
            </a:r>
            <a:r>
              <a:rPr lang="ar-IQ" sz="2400" dirty="0">
                <a:solidFill>
                  <a:prstClr val="black"/>
                </a:solidFill>
                <a:latin typeface="Calibri"/>
              </a:rPr>
              <a:t> بسرطان </a:t>
            </a:r>
            <a:r>
              <a:rPr lang="ar-IQ" sz="2400" dirty="0" smtClean="0">
                <a:solidFill>
                  <a:prstClr val="black"/>
                </a:solidFill>
                <a:latin typeface="Calibri"/>
              </a:rPr>
              <a:t>بـ </a:t>
            </a:r>
            <a:r>
              <a:rPr lang="en-US" sz="2400" dirty="0" smtClean="0">
                <a:solidFill>
                  <a:prstClr val="black"/>
                </a:solidFill>
                <a:latin typeface="Calibri"/>
              </a:rPr>
              <a:t>1.81</a:t>
            </a:r>
            <a:r>
              <a:rPr lang="ar-IQ" sz="2400" dirty="0" smtClean="0">
                <a:solidFill>
                  <a:prstClr val="black"/>
                </a:solidFill>
                <a:latin typeface="Calibri"/>
              </a:rPr>
              <a:t> </a:t>
            </a:r>
            <a:r>
              <a:rPr lang="ar-IQ" sz="2400" dirty="0">
                <a:solidFill>
                  <a:prstClr val="black"/>
                </a:solidFill>
                <a:latin typeface="Calibri"/>
              </a:rPr>
              <a:t>مرة اكثر من الاشخاص </a:t>
            </a:r>
            <a:r>
              <a:rPr lang="ar-IQ" sz="2400" dirty="0" err="1">
                <a:solidFill>
                  <a:prstClr val="black"/>
                </a:solidFill>
                <a:latin typeface="Calibri"/>
              </a:rPr>
              <a:t>الطبيعين</a:t>
            </a:r>
            <a:r>
              <a:rPr lang="ar-IQ" sz="2400" dirty="0">
                <a:solidFill>
                  <a:prstClr val="black"/>
                </a:solidFill>
                <a:latin typeface="Calibri"/>
              </a:rPr>
              <a:t> </a:t>
            </a:r>
            <a:endParaRPr lang="ar-IQ" dirty="0"/>
          </a:p>
        </p:txBody>
      </p:sp>
    </p:spTree>
    <p:extLst>
      <p:ext uri="{BB962C8B-B14F-4D97-AF65-F5344CB8AC3E}">
        <p14:creationId xmlns:p14="http://schemas.microsoft.com/office/powerpoint/2010/main" val="1164189074"/>
      </p:ext>
    </p:extLst>
  </p:cSld>
  <p:clrMapOvr>
    <a:masterClrMapping/>
  </p:clrMapOvr>
  <mc:AlternateContent xmlns:mc="http://schemas.openxmlformats.org/markup-compatibility/2006">
    <mc:Choice xmlns:p14="http://schemas.microsoft.com/office/powerpoint/2010/main" Requires="p14">
      <p:transition spd="med">
        <p14:prism dir="r" isInverted="1"/>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387638784"/>
              </p:ext>
            </p:extLst>
          </p:nvPr>
        </p:nvGraphicFramePr>
        <p:xfrm>
          <a:off x="611559" y="3087210"/>
          <a:ext cx="7704857" cy="3294118"/>
        </p:xfrm>
        <a:graphic>
          <a:graphicData uri="http://schemas.openxmlformats.org/drawingml/2006/table">
            <a:tbl>
              <a:tblPr rtl="1" firstRow="1" firstCol="1" bandRow="1"/>
              <a:tblGrid>
                <a:gridCol w="1366694"/>
                <a:gridCol w="2237205"/>
                <a:gridCol w="2236328"/>
                <a:gridCol w="1864630"/>
              </a:tblGrid>
              <a:tr h="1409525">
                <a:tc>
                  <a:txBody>
                    <a:bodyPr/>
                    <a:lstStyle/>
                    <a:p>
                      <a:pPr algn="ctr" rtl="1">
                        <a:lnSpc>
                          <a:spcPct val="115000"/>
                        </a:lnSpc>
                        <a:spcAft>
                          <a:spcPts val="0"/>
                        </a:spcAft>
                        <a:tabLst>
                          <a:tab pos="270510" algn="r"/>
                        </a:tabLst>
                      </a:pPr>
                      <a:r>
                        <a:rPr lang="ar-IQ" sz="1800" b="1" dirty="0">
                          <a:effectLst/>
                          <a:latin typeface="Calibri"/>
                          <a:ea typeface="Times New Roman"/>
                          <a:cs typeface="Simplified Arabic"/>
                        </a:rPr>
                        <a:t>المجاميع</a:t>
                      </a:r>
                      <a:endParaRPr lang="en-US" sz="1800" dirty="0">
                        <a:effectLst/>
                        <a:latin typeface="Calibri"/>
                        <a:ea typeface="Calibri"/>
                        <a:cs typeface="Arial"/>
                      </a:endParaRPr>
                    </a:p>
                    <a:p>
                      <a:pPr algn="ctr" rtl="1">
                        <a:lnSpc>
                          <a:spcPct val="115000"/>
                        </a:lnSpc>
                        <a:spcAft>
                          <a:spcPts val="0"/>
                        </a:spcAft>
                        <a:tabLst>
                          <a:tab pos="270510" algn="r"/>
                        </a:tabLst>
                      </a:pPr>
                      <a:r>
                        <a:rPr lang="ar-IQ" sz="1800" b="1" dirty="0">
                          <a:effectLst/>
                          <a:latin typeface="Calibri"/>
                          <a:ea typeface="Times New Roman"/>
                          <a:cs typeface="Simplified Arabic"/>
                        </a:rPr>
                        <a:t>المتغيرات</a:t>
                      </a:r>
                      <a:endParaRPr lang="en-US" sz="1800" dirty="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dirty="0">
                          <a:effectLst/>
                          <a:latin typeface="Calibri"/>
                          <a:ea typeface="Times New Roman"/>
                          <a:cs typeface="Simplified Arabic"/>
                        </a:rPr>
                        <a:t>**داء المقوسات</a:t>
                      </a:r>
                      <a:endParaRPr lang="en-US" sz="1800" dirty="0">
                        <a:effectLst/>
                        <a:latin typeface="Calibri"/>
                        <a:ea typeface="Calibri"/>
                        <a:cs typeface="Arial"/>
                      </a:endParaRPr>
                    </a:p>
                    <a:p>
                      <a:pPr algn="ctr" rtl="1">
                        <a:lnSpc>
                          <a:spcPct val="115000"/>
                        </a:lnSpc>
                        <a:spcAft>
                          <a:spcPts val="0"/>
                        </a:spcAft>
                        <a:tabLst>
                          <a:tab pos="270510" algn="r"/>
                        </a:tabLst>
                      </a:pPr>
                      <a:r>
                        <a:rPr lang="ar-IQ" sz="1800" b="1" dirty="0">
                          <a:effectLst/>
                          <a:latin typeface="Calibri"/>
                          <a:ea typeface="Times New Roman"/>
                          <a:cs typeface="Simplified Arabic"/>
                        </a:rPr>
                        <a:t>المعدل</a:t>
                      </a:r>
                      <a:r>
                        <a:rPr lang="ar-IQ" sz="1800" dirty="0">
                          <a:effectLst/>
                          <a:latin typeface="Calibri"/>
                          <a:ea typeface="Times New Roman"/>
                          <a:cs typeface="Times New Roman"/>
                        </a:rPr>
                        <a:t>±</a:t>
                      </a:r>
                      <a:r>
                        <a:rPr lang="ar-IQ" sz="1800" b="1" dirty="0">
                          <a:effectLst/>
                          <a:latin typeface="Calibri"/>
                          <a:ea typeface="Times New Roman"/>
                          <a:cs typeface="Simplified Arabic"/>
                        </a:rPr>
                        <a:t> الانحراف المعياري</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Times New Roman"/>
                          <a:cs typeface="Simplified Arabic"/>
                        </a:rPr>
                        <a:t>**مرضى السرطان</a:t>
                      </a:r>
                      <a:endParaRPr lang="en-US" sz="1800">
                        <a:effectLst/>
                        <a:latin typeface="Calibri"/>
                        <a:ea typeface="Calibri"/>
                        <a:cs typeface="Arial"/>
                      </a:endParaRPr>
                    </a:p>
                    <a:p>
                      <a:pPr algn="ctr" rtl="1">
                        <a:lnSpc>
                          <a:spcPct val="115000"/>
                        </a:lnSpc>
                        <a:spcAft>
                          <a:spcPts val="0"/>
                        </a:spcAft>
                        <a:tabLst>
                          <a:tab pos="270510" algn="r"/>
                        </a:tabLst>
                      </a:pPr>
                      <a:r>
                        <a:rPr lang="ar-IQ" sz="1800" b="1">
                          <a:effectLst/>
                          <a:latin typeface="Calibri"/>
                          <a:ea typeface="Times New Roman"/>
                          <a:cs typeface="Simplified Arabic"/>
                        </a:rPr>
                        <a:t> المعدل</a:t>
                      </a:r>
                      <a:r>
                        <a:rPr lang="ar-IQ" sz="1800">
                          <a:effectLst/>
                          <a:latin typeface="Calibri"/>
                          <a:ea typeface="Times New Roman"/>
                          <a:cs typeface="Times New Roman"/>
                        </a:rPr>
                        <a:t>±</a:t>
                      </a:r>
                      <a:r>
                        <a:rPr lang="ar-IQ" sz="1800" b="1">
                          <a:effectLst/>
                          <a:latin typeface="Calibri"/>
                          <a:ea typeface="Times New Roman"/>
                          <a:cs typeface="Simplified Arabic"/>
                        </a:rPr>
                        <a:t> الانحراف المعياري</a:t>
                      </a:r>
                      <a:endParaRPr lang="en-US" sz="1800">
                        <a:effectLst/>
                        <a:latin typeface="Calibri"/>
                        <a:ea typeface="Calibri"/>
                        <a:cs typeface="Arial"/>
                      </a:endParaRPr>
                    </a:p>
                    <a:p>
                      <a:pPr algn="ctr" rtl="1">
                        <a:lnSpc>
                          <a:spcPct val="115000"/>
                        </a:lnSpc>
                        <a:spcAft>
                          <a:spcPts val="0"/>
                        </a:spcAft>
                        <a:tabLst>
                          <a:tab pos="270510" algn="r"/>
                        </a:tabLst>
                      </a:pPr>
                      <a:r>
                        <a:rPr lang="ar-IQ" sz="1800" b="1">
                          <a:effectLst/>
                          <a:latin typeface="Calibri"/>
                          <a:ea typeface="Times New Roman"/>
                          <a:cs typeface="Simplified Arabic"/>
                        </a:rPr>
                        <a:t>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Times New Roman"/>
                          <a:cs typeface="Simplified Arabic"/>
                        </a:rPr>
                        <a:t>**السيطرة </a:t>
                      </a:r>
                      <a:endParaRPr lang="en-US" sz="1800">
                        <a:effectLst/>
                        <a:latin typeface="Calibri"/>
                        <a:ea typeface="Calibri"/>
                        <a:cs typeface="Arial"/>
                      </a:endParaRPr>
                    </a:p>
                    <a:p>
                      <a:pPr algn="ctr" rtl="1">
                        <a:lnSpc>
                          <a:spcPct val="115000"/>
                        </a:lnSpc>
                        <a:spcAft>
                          <a:spcPts val="0"/>
                        </a:spcAft>
                        <a:tabLst>
                          <a:tab pos="270510" algn="r"/>
                        </a:tabLst>
                      </a:pPr>
                      <a:r>
                        <a:rPr lang="ar-IQ" sz="1800" b="1">
                          <a:effectLst/>
                          <a:latin typeface="Calibri"/>
                          <a:ea typeface="Times New Roman"/>
                          <a:cs typeface="Simplified Arabic"/>
                        </a:rPr>
                        <a:t>المعدل</a:t>
                      </a:r>
                      <a:r>
                        <a:rPr lang="ar-IQ" sz="1800">
                          <a:effectLst/>
                          <a:latin typeface="Calibri"/>
                          <a:ea typeface="Times New Roman"/>
                          <a:cs typeface="Times New Roman"/>
                        </a:rPr>
                        <a:t>±</a:t>
                      </a:r>
                      <a:r>
                        <a:rPr lang="ar-IQ" sz="1800" b="1">
                          <a:effectLst/>
                          <a:latin typeface="Calibri"/>
                          <a:ea typeface="Times New Roman"/>
                          <a:cs typeface="Simplified Arabic"/>
                        </a:rPr>
                        <a:t> الانحراف المعياري</a:t>
                      </a:r>
                      <a:endParaRPr lang="en-US" sz="1800">
                        <a:effectLst/>
                        <a:latin typeface="Calibri"/>
                        <a:ea typeface="Calibri"/>
                        <a:cs typeface="Arial"/>
                      </a:endParaRPr>
                    </a:p>
                    <a:p>
                      <a:pPr algn="ctr" rtl="1">
                        <a:lnSpc>
                          <a:spcPct val="115000"/>
                        </a:lnSpc>
                        <a:spcAft>
                          <a:spcPts val="0"/>
                        </a:spcAft>
                        <a:tabLst>
                          <a:tab pos="270510" algn="r"/>
                        </a:tabLst>
                      </a:pPr>
                      <a:r>
                        <a:rPr lang="ar-IQ" sz="1800" b="1">
                          <a:effectLst/>
                          <a:latin typeface="Calibri"/>
                          <a:ea typeface="Times New Roman"/>
                          <a:cs typeface="Simplified Arabic"/>
                        </a:rPr>
                        <a:t>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563">
                <a:tc>
                  <a:txBody>
                    <a:bodyPr/>
                    <a:lstStyle/>
                    <a:p>
                      <a:pPr algn="ctr" rtl="1">
                        <a:lnSpc>
                          <a:spcPct val="115000"/>
                        </a:lnSpc>
                        <a:spcAft>
                          <a:spcPts val="0"/>
                        </a:spcAft>
                        <a:tabLst>
                          <a:tab pos="270510" algn="r"/>
                        </a:tabLst>
                      </a:pPr>
                      <a:r>
                        <a:rPr lang="en-US" sz="1800" b="1" dirty="0" err="1">
                          <a:effectLst/>
                          <a:latin typeface="Times New Roman"/>
                          <a:ea typeface="Times New Roman"/>
                          <a:cs typeface="Arial"/>
                        </a:rPr>
                        <a:t>IgG</a:t>
                      </a:r>
                      <a:endParaRPr lang="en-US" sz="1800" dirty="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Calibri"/>
                          <a:cs typeface="Times New Roman"/>
                        </a:rPr>
                        <a:t>87.32±35.76</a:t>
                      </a:r>
                      <a:r>
                        <a:rPr lang="en-US" sz="1800" b="1" baseline="30000">
                          <a:effectLst/>
                          <a:latin typeface="Times New Roman"/>
                          <a:ea typeface="Calibri"/>
                          <a:cs typeface="Arial"/>
                        </a:rPr>
                        <a:t>a</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Calibri"/>
                          <a:cs typeface="Times New Roman"/>
                        </a:rPr>
                        <a:t>105.80±96.11 </a:t>
                      </a:r>
                      <a:r>
                        <a:rPr lang="en-US" sz="1800" b="1" baseline="30000">
                          <a:effectLst/>
                          <a:latin typeface="Times New Roman"/>
                          <a:ea typeface="Calibri"/>
                          <a:cs typeface="Arial"/>
                        </a:rPr>
                        <a:t>a</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Calibri"/>
                          <a:cs typeface="Times New Roman"/>
                        </a:rPr>
                        <a:t>63.26±14.20</a:t>
                      </a:r>
                      <a:r>
                        <a:rPr lang="en-US" sz="1800" b="1" baseline="30000">
                          <a:effectLst/>
                          <a:latin typeface="Times New Roman"/>
                          <a:ea typeface="Calibri"/>
                          <a:cs typeface="Arial"/>
                        </a:rPr>
                        <a:t>b</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030">
                <a:tc>
                  <a:txBody>
                    <a:bodyPr/>
                    <a:lstStyle/>
                    <a:p>
                      <a:pPr algn="ctr" rtl="1">
                        <a:lnSpc>
                          <a:spcPct val="115000"/>
                        </a:lnSpc>
                        <a:spcAft>
                          <a:spcPts val="0"/>
                        </a:spcAft>
                        <a:tabLst>
                          <a:tab pos="270510" algn="r"/>
                        </a:tabLst>
                      </a:pPr>
                      <a:r>
                        <a:rPr lang="en-US" sz="1800" b="1">
                          <a:effectLst/>
                          <a:latin typeface="Times New Roman"/>
                          <a:ea typeface="Times New Roman"/>
                          <a:cs typeface="Arial"/>
                        </a:rPr>
                        <a:t>CA19-9</a:t>
                      </a:r>
                      <a:endParaRPr lang="en-US" sz="1800">
                        <a:effectLst/>
                        <a:latin typeface="Calibri"/>
                        <a:ea typeface="Calibri"/>
                        <a:cs typeface="Arial"/>
                      </a:endParaRPr>
                    </a:p>
                    <a:p>
                      <a:pPr algn="r" rtl="1">
                        <a:lnSpc>
                          <a:spcPct val="115000"/>
                        </a:lnSpc>
                        <a:spcAft>
                          <a:spcPts val="0"/>
                        </a:spcAft>
                        <a:tabLst>
                          <a:tab pos="824230" algn="l"/>
                        </a:tabLst>
                      </a:pPr>
                      <a:r>
                        <a:rPr lang="ar-IQ" sz="1800" b="1">
                          <a:effectLst/>
                          <a:latin typeface="Calibri"/>
                          <a:ea typeface="Times New Roman"/>
                          <a:cs typeface="Times New Roman"/>
                        </a:rPr>
                        <a:t>	</a:t>
                      </a:r>
                      <a:endParaRPr lang="en-US" sz="1800">
                        <a:effectLst/>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Calibri"/>
                          <a:cs typeface="Times New Roman"/>
                        </a:rPr>
                        <a:t>145.51± 41.13</a:t>
                      </a:r>
                      <a:r>
                        <a:rPr lang="en-US" sz="1800" b="1" baseline="30000">
                          <a:effectLst/>
                          <a:latin typeface="Times New Roman"/>
                          <a:ea typeface="Calibri"/>
                          <a:cs typeface="Arial"/>
                        </a:rPr>
                        <a:t>a</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tabLst>
                          <a:tab pos="270510" algn="r"/>
                        </a:tabLst>
                      </a:pPr>
                      <a:r>
                        <a:rPr lang="ar-IQ" sz="1800" b="1">
                          <a:effectLst/>
                          <a:latin typeface="Calibri"/>
                          <a:ea typeface="Calibri"/>
                          <a:cs typeface="Times New Roman"/>
                        </a:rPr>
                        <a:t>  197.11±  12.11</a:t>
                      </a:r>
                      <a:r>
                        <a:rPr lang="en-US" sz="1800" b="1" baseline="30000">
                          <a:effectLst/>
                          <a:latin typeface="Times New Roman"/>
                          <a:ea typeface="Calibri"/>
                          <a:cs typeface="Arial"/>
                        </a:rPr>
                        <a:t>b</a:t>
                      </a:r>
                      <a:endParaRPr lang="en-US" sz="1800">
                        <a:effectLst/>
                        <a:latin typeface="Calibri"/>
                        <a:ea typeface="Calibri"/>
                        <a:cs typeface="Arial"/>
                      </a:endParaRPr>
                    </a:p>
                    <a:p>
                      <a:pPr algn="ctr" rtl="1">
                        <a:lnSpc>
                          <a:spcPct val="115000"/>
                        </a:lnSpc>
                        <a:spcAft>
                          <a:spcPts val="0"/>
                        </a:spcAft>
                        <a:tabLst>
                          <a:tab pos="270510" algn="r"/>
                        </a:tabLst>
                      </a:pPr>
                      <a:r>
                        <a:rPr lang="en-US" sz="1800" b="1">
                          <a:effectLst/>
                          <a:latin typeface="Times New Roman"/>
                          <a:ea typeface="Calibri"/>
                          <a:cs typeface="Arial"/>
                        </a:rPr>
                        <a:t> </a:t>
                      </a:r>
                      <a:endParaRPr lang="en-US" sz="1800">
                        <a:effectLst/>
                        <a:latin typeface="Calibri"/>
                        <a:ea typeface="Calibri"/>
                        <a:cs typeface="Arial"/>
                      </a:endParaRPr>
                    </a:p>
                    <a:p>
                      <a:pPr algn="ctr" rtl="1">
                        <a:lnSpc>
                          <a:spcPct val="115000"/>
                        </a:lnSpc>
                        <a:spcAft>
                          <a:spcPts val="0"/>
                        </a:spcAft>
                        <a:tabLst>
                          <a:tab pos="270510" algn="r"/>
                        </a:tabLst>
                      </a:pPr>
                      <a:r>
                        <a:rPr lang="ar-IQ" sz="1800" b="1">
                          <a:effectLst/>
                          <a:latin typeface="Calibri"/>
                          <a:ea typeface="Calibri"/>
                          <a:cs typeface="Times New Roman"/>
                        </a:rPr>
                        <a:t>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tabLst>
                          <a:tab pos="270510" algn="r"/>
                        </a:tabLst>
                      </a:pPr>
                      <a:r>
                        <a:rPr lang="ar-IQ" sz="1800" b="1" dirty="0">
                          <a:effectLst/>
                          <a:latin typeface="Calibri"/>
                          <a:ea typeface="Calibri"/>
                          <a:cs typeface="Times New Roman"/>
                        </a:rPr>
                        <a:t>   55.49  ± 13 .11</a:t>
                      </a:r>
                      <a:r>
                        <a:rPr lang="en-US" sz="1800" b="1" baseline="30000" dirty="0">
                          <a:effectLst/>
                          <a:latin typeface="Times New Roman"/>
                          <a:ea typeface="Calibri"/>
                          <a:cs typeface="Arial"/>
                        </a:rPr>
                        <a:t>c	</a:t>
                      </a:r>
                      <a:endParaRPr lang="en-US" sz="1800" dirty="0">
                        <a:effectLst/>
                        <a:latin typeface="Calibri"/>
                        <a:ea typeface="Calibri"/>
                        <a:cs typeface="Arial"/>
                      </a:endParaRPr>
                    </a:p>
                    <a:p>
                      <a:pPr algn="r" rtl="1">
                        <a:lnSpc>
                          <a:spcPct val="115000"/>
                        </a:lnSpc>
                        <a:spcAft>
                          <a:spcPts val="0"/>
                        </a:spcAft>
                        <a:tabLst>
                          <a:tab pos="270510" algn="r"/>
                          <a:tab pos="373380" algn="l"/>
                          <a:tab pos="786765" algn="ctr"/>
                        </a:tabLst>
                      </a:pPr>
                      <a:r>
                        <a:rPr lang="ar-IQ" sz="1800" b="1" dirty="0">
                          <a:effectLst/>
                          <a:latin typeface="Calibri"/>
                          <a:ea typeface="Calibri"/>
                          <a:cs typeface="Times New Roman"/>
                        </a:rPr>
                        <a:t> </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278015" y="2492896"/>
            <a:ext cx="7200800" cy="1118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69875" algn="r"/>
              </a:tabLst>
              <a:defRPr>
                <a:solidFill>
                  <a:schemeClr val="tx1"/>
                </a:solidFill>
                <a:latin typeface="Arial" pitchFamily="34" charset="0"/>
                <a:cs typeface="Arial" pitchFamily="34" charset="0"/>
              </a:defRPr>
            </a:lvl1pPr>
            <a:lvl2pPr fontAlgn="base">
              <a:spcBef>
                <a:spcPct val="0"/>
              </a:spcBef>
              <a:spcAft>
                <a:spcPct val="0"/>
              </a:spcAft>
              <a:tabLst>
                <a:tab pos="269875" algn="r"/>
              </a:tabLst>
              <a:defRPr>
                <a:solidFill>
                  <a:schemeClr val="tx1"/>
                </a:solidFill>
                <a:latin typeface="Arial" pitchFamily="34" charset="0"/>
                <a:cs typeface="Arial" pitchFamily="34" charset="0"/>
              </a:defRPr>
            </a:lvl2pPr>
            <a:lvl3pPr fontAlgn="base">
              <a:spcBef>
                <a:spcPct val="0"/>
              </a:spcBef>
              <a:spcAft>
                <a:spcPct val="0"/>
              </a:spcAft>
              <a:tabLst>
                <a:tab pos="269875" algn="r"/>
              </a:tabLst>
              <a:defRPr>
                <a:solidFill>
                  <a:schemeClr val="tx1"/>
                </a:solidFill>
                <a:latin typeface="Arial" pitchFamily="34" charset="0"/>
                <a:cs typeface="Arial" pitchFamily="34" charset="0"/>
              </a:defRPr>
            </a:lvl3pPr>
            <a:lvl4pPr fontAlgn="base">
              <a:spcBef>
                <a:spcPct val="0"/>
              </a:spcBef>
              <a:spcAft>
                <a:spcPct val="0"/>
              </a:spcAft>
              <a:tabLst>
                <a:tab pos="269875" algn="r"/>
              </a:tabLst>
              <a:defRPr>
                <a:solidFill>
                  <a:schemeClr val="tx1"/>
                </a:solidFill>
                <a:latin typeface="Arial" pitchFamily="34" charset="0"/>
                <a:cs typeface="Arial" pitchFamily="34" charset="0"/>
              </a:defRPr>
            </a:lvl4pPr>
            <a:lvl5pPr fontAlgn="base">
              <a:spcBef>
                <a:spcPct val="0"/>
              </a:spcBef>
              <a:spcAft>
                <a:spcPct val="0"/>
              </a:spcAft>
              <a:tabLst>
                <a:tab pos="269875" algn="r"/>
              </a:tabLst>
              <a:defRPr>
                <a:solidFill>
                  <a:schemeClr val="tx1"/>
                </a:solidFill>
                <a:latin typeface="Arial" pitchFamily="34" charset="0"/>
                <a:cs typeface="Arial" pitchFamily="34" charset="0"/>
              </a:defRPr>
            </a:lvl5pPr>
            <a:lvl6pPr fontAlgn="base">
              <a:spcBef>
                <a:spcPct val="0"/>
              </a:spcBef>
              <a:spcAft>
                <a:spcPct val="0"/>
              </a:spcAft>
              <a:tabLst>
                <a:tab pos="269875" algn="r"/>
              </a:tabLst>
              <a:defRPr>
                <a:solidFill>
                  <a:schemeClr val="tx1"/>
                </a:solidFill>
                <a:latin typeface="Arial" pitchFamily="34" charset="0"/>
                <a:cs typeface="Arial" pitchFamily="34" charset="0"/>
              </a:defRPr>
            </a:lvl6pPr>
            <a:lvl7pPr fontAlgn="base">
              <a:spcBef>
                <a:spcPct val="0"/>
              </a:spcBef>
              <a:spcAft>
                <a:spcPct val="0"/>
              </a:spcAft>
              <a:tabLst>
                <a:tab pos="269875" algn="r"/>
              </a:tabLst>
              <a:defRPr>
                <a:solidFill>
                  <a:schemeClr val="tx1"/>
                </a:solidFill>
                <a:latin typeface="Arial" pitchFamily="34" charset="0"/>
                <a:cs typeface="Arial" pitchFamily="34" charset="0"/>
              </a:defRPr>
            </a:lvl7pPr>
            <a:lvl8pPr fontAlgn="base">
              <a:spcBef>
                <a:spcPct val="0"/>
              </a:spcBef>
              <a:spcAft>
                <a:spcPct val="0"/>
              </a:spcAft>
              <a:tabLst>
                <a:tab pos="269875" algn="r"/>
              </a:tabLst>
              <a:defRPr>
                <a:solidFill>
                  <a:schemeClr val="tx1"/>
                </a:solidFill>
                <a:latin typeface="Arial" pitchFamily="34" charset="0"/>
                <a:cs typeface="Arial" pitchFamily="34" charset="0"/>
              </a:defRPr>
            </a:lvl8pPr>
            <a:lvl9pPr fontAlgn="base">
              <a:spcBef>
                <a:spcPct val="0"/>
              </a:spcBef>
              <a:spcAft>
                <a:spcPct val="0"/>
              </a:spcAft>
              <a:tabLst>
                <a:tab pos="269875" algn="r"/>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269875" algn="r"/>
              </a:tabLst>
            </a:pPr>
            <a:r>
              <a:rPr kumimoji="0" lang="ar-IQ"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مقارنة بين المستويات المصلية  للمتغيرات </a:t>
            </a:r>
            <a:r>
              <a:rPr kumimoji="0" lang="en-US" altLang="ar-IQ"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Ca19-9</a:t>
            </a:r>
            <a:r>
              <a:rPr kumimoji="0" lang="en-US"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altLang="ar-IQ"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و </a:t>
            </a:r>
            <a:r>
              <a:rPr kumimoji="0" lang="en-US" altLang="ar-IQ" sz="28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IgG</a:t>
            </a:r>
            <a:r>
              <a:rPr kumimoji="0" lang="en-US"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 في  مجاميع الدراسة </a:t>
            </a:r>
            <a:r>
              <a:rPr kumimoji="0" lang="en-US"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altLang="ar-IQ" sz="2800" b="1"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altLang="ar-IQ"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9875" algn="r"/>
              </a:tabLst>
            </a:pPr>
            <a:r>
              <a:rPr kumimoji="0" lang="en-US"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alt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altLang="ar-IQ" sz="2000" b="0" i="0" u="none" strike="noStrike" cap="none" normalizeH="0" baseline="0" dirty="0" smtClean="0">
              <a:ln>
                <a:noFill/>
              </a:ln>
              <a:solidFill>
                <a:schemeClr val="tx1"/>
              </a:solidFill>
              <a:effectLst/>
            </a:endParaRPr>
          </a:p>
        </p:txBody>
      </p:sp>
      <p:sp>
        <p:nvSpPr>
          <p:cNvPr id="2" name="مستطيل 1"/>
          <p:cNvSpPr/>
          <p:nvPr/>
        </p:nvSpPr>
        <p:spPr>
          <a:xfrm>
            <a:off x="5202673" y="764704"/>
            <a:ext cx="184731" cy="307777"/>
          </a:xfrm>
          <a:prstGeom prst="rect">
            <a:avLst/>
          </a:prstGeom>
          <a:noFill/>
        </p:spPr>
        <p:txBody>
          <a:bodyPr wrap="none" lIns="91440" tIns="45720" rIns="91440" bIns="45720">
            <a:spAutoFit/>
          </a:bodyPr>
          <a:lstStyle/>
          <a:p>
            <a:pPr algn="ctr"/>
            <a:endParaRPr lang="ar-SA" sz="1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مستطيل 2"/>
          <p:cNvSpPr/>
          <p:nvPr/>
        </p:nvSpPr>
        <p:spPr>
          <a:xfrm>
            <a:off x="1854079" y="489920"/>
            <a:ext cx="6624736" cy="1569660"/>
          </a:xfrm>
          <a:prstGeom prst="rect">
            <a:avLst/>
          </a:prstGeom>
        </p:spPr>
        <p:txBody>
          <a:bodyPr wrap="square">
            <a:spAutoFit/>
          </a:bodyPr>
          <a:lstStyle/>
          <a:p>
            <a:pPr algn="just"/>
            <a:r>
              <a:rPr lang="ar-IQ" sz="2400" dirty="0">
                <a:ea typeface="Calibri"/>
                <a:cs typeface="Simplified Arabic"/>
              </a:rPr>
              <a:t> وعند المقارنة بين المستويات المصلية لكل من </a:t>
            </a:r>
            <a:r>
              <a:rPr lang="en-US" sz="2400" dirty="0" err="1">
                <a:latin typeface="Times New Roman"/>
                <a:ea typeface="Calibri"/>
              </a:rPr>
              <a:t>IgG</a:t>
            </a:r>
            <a:r>
              <a:rPr lang="ar-IQ" sz="2400" dirty="0">
                <a:ea typeface="Calibri"/>
                <a:cs typeface="Simplified Arabic"/>
              </a:rPr>
              <a:t> والواسم السرطاني </a:t>
            </a:r>
            <a:r>
              <a:rPr lang="en-US" sz="2400" dirty="0">
                <a:latin typeface="Times New Roman"/>
                <a:ea typeface="Calibri"/>
              </a:rPr>
              <a:t>Ca19-9 </a:t>
            </a:r>
            <a:r>
              <a:rPr lang="ar-IQ" sz="2400" dirty="0">
                <a:ea typeface="Calibri"/>
                <a:cs typeface="Simplified Arabic"/>
              </a:rPr>
              <a:t>لوحظ ان قيم المتغيرين يرتفعان ضمن مرضى السرطان ومرضى داء المقوسات </a:t>
            </a:r>
            <a:r>
              <a:rPr lang="ar-IQ" sz="2400" dirty="0" err="1">
                <a:ea typeface="Calibri"/>
                <a:cs typeface="Simplified Arabic"/>
              </a:rPr>
              <a:t>الكونيدية</a:t>
            </a:r>
            <a:r>
              <a:rPr lang="ar-IQ" sz="2400" dirty="0">
                <a:ea typeface="Calibri"/>
                <a:cs typeface="Simplified Arabic"/>
              </a:rPr>
              <a:t> مقارنة بمجموعة السيطرة(جدول</a:t>
            </a:r>
            <a:r>
              <a:rPr lang="ar-IQ" sz="2400" dirty="0">
                <a:ea typeface="Calibri"/>
                <a:cs typeface="Times New Roman"/>
              </a:rPr>
              <a:t>4-4</a:t>
            </a:r>
            <a:r>
              <a:rPr lang="ar-IQ" sz="2400" dirty="0">
                <a:ea typeface="Calibri"/>
                <a:cs typeface="Simplified Arabic"/>
              </a:rPr>
              <a:t>).</a:t>
            </a:r>
            <a:endParaRPr lang="ar-IQ" sz="2400" dirty="0"/>
          </a:p>
        </p:txBody>
      </p:sp>
    </p:spTree>
    <p:extLst>
      <p:ext uri="{BB962C8B-B14F-4D97-AF65-F5344CB8AC3E}">
        <p14:creationId xmlns:p14="http://schemas.microsoft.com/office/powerpoint/2010/main" val="136596264"/>
      </p:ext>
    </p:extLst>
  </p:cSld>
  <p:clrMapOvr>
    <a:masterClrMapping/>
  </p:clrMapOvr>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496273" y="1336269"/>
            <a:ext cx="739620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1pPr>
            <a:lvl2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2pPr>
            <a:lvl3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3pPr>
            <a:lvl4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4pPr>
            <a:lvl5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5pPr>
            <a:lvl6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6pPr>
            <a:lvl7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7pPr>
            <a:lvl8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8pPr>
            <a:lvl9pPr fontAlgn="base">
              <a:spcBef>
                <a:spcPct val="0"/>
              </a:spcBef>
              <a:spcAft>
                <a:spcPct val="0"/>
              </a:spcAft>
              <a:tabLst>
                <a:tab pos="1352550" algn="ctr"/>
                <a:tab pos="1743075"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1352550" algn="ctr"/>
                <a:tab pos="1743075" algn="l"/>
              </a:tabLst>
            </a:pPr>
            <a:r>
              <a:rPr lang="ar-IQ" altLang="ar-IQ" sz="2000" b="1" dirty="0" smtClean="0">
                <a:latin typeface="Simplified Arabic" pitchFamily="18" charset="-78"/>
                <a:ea typeface="Calibri" pitchFamily="34" charset="0"/>
                <a:cs typeface="Simplified Arabic" pitchFamily="18" charset="-78"/>
              </a:rPr>
              <a:t>جدول 5-5: </a:t>
            </a:r>
            <a:r>
              <a:rPr kumimoji="0" lang="ar-IQ" alt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لاصابة</a:t>
            </a: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بداء المقوسات </a:t>
            </a:r>
            <a:r>
              <a:rPr kumimoji="0" lang="ar-IQ" altLang="ar-IQ" sz="20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الكونيدية</a:t>
            </a:r>
            <a:r>
              <a:rPr kumimoji="0" lang="ar-IQ" alt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بين الانواع المختلفة للسرطان</a:t>
            </a:r>
            <a:r>
              <a:rPr kumimoji="0" lang="ar-IQ" altLang="ar-IQ" sz="20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altLang="ar-IQ" sz="20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altLang="ar-IQ"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352550" algn="ctr"/>
                <a:tab pos="1743075" algn="l"/>
              </a:tabLst>
            </a:pPr>
            <a:endParaRPr kumimoji="0" lang="en-US" altLang="ar-IQ" sz="2000" b="0" i="0" u="none" strike="noStrike" cap="none" normalizeH="0" baseline="0" dirty="0" smtClean="0">
              <a:ln>
                <a:noFill/>
              </a:ln>
              <a:solidFill>
                <a:schemeClr val="tx1"/>
              </a:solidFill>
              <a:effectLst/>
            </a:endParaRPr>
          </a:p>
        </p:txBody>
      </p:sp>
      <p:graphicFrame>
        <p:nvGraphicFramePr>
          <p:cNvPr id="6" name="جدول 5"/>
          <p:cNvGraphicFramePr>
            <a:graphicFrameLocks noGrp="1"/>
          </p:cNvGraphicFramePr>
          <p:nvPr>
            <p:extLst>
              <p:ext uri="{D42A27DB-BD31-4B8C-83A1-F6EECF244321}">
                <p14:modId xmlns:p14="http://schemas.microsoft.com/office/powerpoint/2010/main" val="1509331238"/>
              </p:ext>
            </p:extLst>
          </p:nvPr>
        </p:nvGraphicFramePr>
        <p:xfrm>
          <a:off x="251520" y="1823485"/>
          <a:ext cx="8640960" cy="4125798"/>
        </p:xfrm>
        <a:graphic>
          <a:graphicData uri="http://schemas.openxmlformats.org/drawingml/2006/table">
            <a:tbl>
              <a:tblPr rtl="1" firstRow="1" firstCol="1" bandRow="1"/>
              <a:tblGrid>
                <a:gridCol w="1353150"/>
                <a:gridCol w="1509353"/>
                <a:gridCol w="1335575"/>
                <a:gridCol w="1019551"/>
                <a:gridCol w="1224859"/>
                <a:gridCol w="1342490"/>
                <a:gridCol w="855982"/>
              </a:tblGrid>
              <a:tr h="315655">
                <a:tc rowSpan="2">
                  <a:txBody>
                    <a:bodyPr/>
                    <a:lstStyle/>
                    <a:p>
                      <a:pPr algn="ctr" rtl="1">
                        <a:lnSpc>
                          <a:spcPct val="115000"/>
                        </a:lnSpc>
                        <a:spcAft>
                          <a:spcPts val="0"/>
                        </a:spcAft>
                      </a:pPr>
                      <a:r>
                        <a:rPr lang="ar-IQ" sz="1600" b="1" dirty="0">
                          <a:effectLst/>
                          <a:latin typeface="Simplified Arabic" panose="02020603050405020304" pitchFamily="18" charset="-78"/>
                          <a:ea typeface="Times New Roman"/>
                          <a:cs typeface="Simplified Arabic" panose="02020603050405020304" pitchFamily="18" charset="-78"/>
                        </a:rPr>
                        <a:t>انواع السرطان</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r" rtl="1">
                        <a:lnSpc>
                          <a:spcPct val="115000"/>
                        </a:lnSpc>
                        <a:spcAft>
                          <a:spcPts val="0"/>
                        </a:spcAft>
                        <a:tabLst>
                          <a:tab pos="1352550" algn="ctr"/>
                          <a:tab pos="1743710" algn="l"/>
                        </a:tabLst>
                      </a:pPr>
                      <a:r>
                        <a:rPr lang="en-US" sz="1600" b="1" dirty="0">
                          <a:effectLst/>
                          <a:latin typeface="Simplified Arabic" panose="02020603050405020304" pitchFamily="18" charset="-78"/>
                          <a:ea typeface="Times New Roman"/>
                          <a:cs typeface="Simplified Arabic" panose="02020603050405020304" pitchFamily="18" charset="-78"/>
                        </a:rPr>
                        <a:t>	</a:t>
                      </a:r>
                      <a:r>
                        <a:rPr lang="en-US" sz="1600" b="1" dirty="0" err="1">
                          <a:effectLst/>
                          <a:latin typeface="Simplified Arabic" panose="02020603050405020304" pitchFamily="18" charset="-78"/>
                          <a:ea typeface="Times New Roman"/>
                          <a:cs typeface="Simplified Arabic" panose="02020603050405020304" pitchFamily="18" charset="-78"/>
                        </a:rPr>
                        <a:t>IgG</a:t>
                      </a:r>
                      <a:r>
                        <a:rPr lang="en-US" sz="1600" b="1" dirty="0">
                          <a:effectLst/>
                          <a:latin typeface="Simplified Arabic" panose="02020603050405020304" pitchFamily="18" charset="-78"/>
                          <a:ea typeface="Times New Roman"/>
                          <a:cs typeface="Simplified Arabic" panose="02020603050405020304" pitchFamily="18" charset="-78"/>
                        </a:rPr>
                        <a:t>	</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gridSpan="3">
                  <a:txBody>
                    <a:bodyPr/>
                    <a:lstStyle/>
                    <a:p>
                      <a:pPr algn="ctr" rtl="1">
                        <a:lnSpc>
                          <a:spcPct val="115000"/>
                        </a:lnSpc>
                        <a:spcAft>
                          <a:spcPts val="0"/>
                        </a:spcAft>
                      </a:pPr>
                      <a:r>
                        <a:rPr lang="en-US" sz="1600" b="1">
                          <a:effectLst/>
                          <a:latin typeface="Simplified Arabic" panose="02020603050405020304" pitchFamily="18" charset="-78"/>
                          <a:ea typeface="Times New Roman"/>
                          <a:cs typeface="Simplified Arabic" panose="02020603050405020304" pitchFamily="18" charset="-78"/>
                        </a:rPr>
                        <a:t>		IgM</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r>
              <a:tr h="631310">
                <a:tc vMerge="1">
                  <a:txBody>
                    <a:bodyPr/>
                    <a:lstStyle/>
                    <a:p>
                      <a:pPr rtl="1"/>
                      <a:endParaRPr lang="ar-IQ"/>
                    </a:p>
                  </a:txBody>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عدد الحالات الموجبة %</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عدد الحالات السالبة%</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P.valu</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عدد الحالات الموجبة%</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عدد الحالات السالبة%</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P.valu</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03">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الكبد</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11(55%)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9(45%)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r>
                        <a:rPr lang="en-US" sz="1600" b="1" baseline="30000">
                          <a:effectLst/>
                          <a:latin typeface="Simplified Arabic" panose="02020603050405020304" pitchFamily="18" charset="-78"/>
                          <a:ea typeface="Calibri"/>
                          <a:cs typeface="Simplified Arabic" panose="02020603050405020304" pitchFamily="18" charset="-78"/>
                        </a:rPr>
                        <a:t>***</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3(15%)</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17(85%)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03">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الرئة</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17(68%)</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8(32%)</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r>
                        <a:rPr lang="en-US" sz="1600" b="1" baseline="30000">
                          <a:effectLst/>
                          <a:latin typeface="Simplified Arabic" panose="02020603050405020304" pitchFamily="18" charset="-78"/>
                          <a:ea typeface="Calibri"/>
                          <a:cs typeface="Simplified Arabic" panose="02020603050405020304" pitchFamily="18" charset="-78"/>
                        </a:rPr>
                        <a:t>***</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3(12%)</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22(88%)</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806">
                <a:tc>
                  <a:txBody>
                    <a:bodyPr/>
                    <a:lstStyle/>
                    <a:p>
                      <a:pPr algn="ctr" rtl="1">
                        <a:lnSpc>
                          <a:spcPct val="115000"/>
                        </a:lnSpc>
                        <a:spcAft>
                          <a:spcPts val="0"/>
                        </a:spcAft>
                      </a:pPr>
                      <a:r>
                        <a:rPr lang="ar-IQ" sz="1600" b="1" dirty="0">
                          <a:effectLst/>
                          <a:latin typeface="Simplified Arabic" panose="02020603050405020304" pitchFamily="18" charset="-78"/>
                          <a:ea typeface="Times New Roman"/>
                          <a:cs typeface="Simplified Arabic" panose="02020603050405020304" pitchFamily="18" charset="-78"/>
                        </a:rPr>
                        <a:t>الرحم</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13(56.52%)</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10(43.47%)</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r>
                        <a:rPr lang="en-US" sz="1600" b="1" baseline="30000">
                          <a:effectLst/>
                          <a:latin typeface="Simplified Arabic" panose="02020603050405020304" pitchFamily="18" charset="-78"/>
                          <a:ea typeface="Calibri"/>
                          <a:cs typeface="Simplified Arabic" panose="02020603050405020304" pitchFamily="18" charset="-78"/>
                        </a:rPr>
                        <a:t>***</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5(21.73%)</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18(78.26%)</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806">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القولون</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13(61.9%)</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8(38.09%)</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r>
                        <a:rPr lang="en-US" sz="1600" b="1" baseline="30000">
                          <a:effectLst/>
                          <a:latin typeface="Simplified Arabic" panose="02020603050405020304" pitchFamily="18" charset="-78"/>
                          <a:ea typeface="Calibri"/>
                          <a:cs typeface="Simplified Arabic" panose="02020603050405020304" pitchFamily="18" charset="-78"/>
                        </a:rPr>
                        <a:t>***</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6(28.57%)</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15(71.42%)</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806">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الثدي</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39(43.82%)</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50(56.17%)</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0.019</a:t>
                      </a:r>
                      <a:r>
                        <a:rPr lang="en-US" sz="1600" b="1" baseline="30000">
                          <a:effectLst/>
                          <a:latin typeface="Simplified Arabic" panose="02020603050405020304" pitchFamily="18" charset="-78"/>
                          <a:ea typeface="Calibri"/>
                          <a:cs typeface="Simplified Arabic" panose="02020603050405020304" pitchFamily="18" charset="-78"/>
                        </a:rPr>
                        <a:t>*</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11(12.35%)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78(87.64%)</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806">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الكلي</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93(52.24%)</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85(47.75%)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dirty="0">
                          <a:effectLst/>
                          <a:latin typeface="Simplified Arabic" panose="02020603050405020304" pitchFamily="18" charset="-78"/>
                          <a:ea typeface="Calibri"/>
                          <a:cs typeface="Simplified Arabic" panose="02020603050405020304" pitchFamily="18" charset="-78"/>
                        </a:rPr>
                        <a:t>0.001</a:t>
                      </a:r>
                      <a:r>
                        <a:rPr lang="en-US" sz="1600" b="1" baseline="30000" dirty="0">
                          <a:effectLst/>
                          <a:latin typeface="Simplified Arabic" panose="02020603050405020304" pitchFamily="18" charset="-78"/>
                          <a:ea typeface="Calibri"/>
                          <a:cs typeface="Simplified Arabic" panose="02020603050405020304" pitchFamily="18" charset="-78"/>
                        </a:rPr>
                        <a:t>***</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28(15.37%)</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150(84.26%)</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600" b="1">
                          <a:effectLst/>
                          <a:latin typeface="Simplified Arabic" panose="02020603050405020304" pitchFamily="18" charset="-78"/>
                          <a:ea typeface="Calibri"/>
                          <a:cs typeface="Simplified Arabic" panose="02020603050405020304" pitchFamily="18" charset="-78"/>
                        </a:rPr>
                        <a:t>0.001</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03">
                <a:tc>
                  <a:txBody>
                    <a:bodyPr/>
                    <a:lstStyle/>
                    <a:p>
                      <a:pPr algn="ctr" rtl="1">
                        <a:lnSpc>
                          <a:spcPct val="115000"/>
                        </a:lnSpc>
                        <a:spcAft>
                          <a:spcPts val="0"/>
                        </a:spcAft>
                      </a:pPr>
                      <a:r>
                        <a:rPr lang="ar-IQ" sz="1600" b="1">
                          <a:effectLst/>
                          <a:latin typeface="Simplified Arabic" panose="02020603050405020304" pitchFamily="18" charset="-78"/>
                          <a:ea typeface="Times New Roman"/>
                          <a:cs typeface="Simplified Arabic" panose="02020603050405020304" pitchFamily="18" charset="-78"/>
                        </a:rPr>
                        <a:t>السيطرة</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18(30.5%)</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41(69.49%)</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IQ" sz="1600" dirty="0">
                          <a:effectLst/>
                          <a:highlight>
                            <a:srgbClr val="FFFF00"/>
                          </a:highlight>
                          <a:latin typeface="Simplified Arabic" panose="02020603050405020304" pitchFamily="18" charset="-78"/>
                          <a:ea typeface="Calibri"/>
                          <a:cs typeface="Simplified Arabic" panose="02020603050405020304" pitchFamily="18" charset="-78"/>
                        </a:rPr>
                        <a:t> </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0(0%)</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Simplified Arabic" panose="02020603050405020304" pitchFamily="18" charset="-78"/>
                          <a:ea typeface="Calibri"/>
                          <a:cs typeface="Simplified Arabic" panose="02020603050405020304" pitchFamily="18" charset="-78"/>
                        </a:rPr>
                        <a:t>59(100%)</a:t>
                      </a:r>
                      <a:endParaRPr lang="en-US" sz="160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dirty="0">
                          <a:effectLst/>
                          <a:latin typeface="Simplified Arabic" panose="02020603050405020304" pitchFamily="18" charset="-78"/>
                          <a:ea typeface="Calibri"/>
                          <a:cs typeface="Simplified Arabic" panose="02020603050405020304" pitchFamily="18" charset="-78"/>
                        </a:rPr>
                        <a:t> </a:t>
                      </a:r>
                      <a:endParaRPr lang="en-US" sz="1600" dirty="0">
                        <a:effectLst/>
                        <a:latin typeface="Simplified Arabic" panose="02020603050405020304" pitchFamily="18" charset="-78"/>
                        <a:ea typeface="Calibri"/>
                        <a:cs typeface="Simplified Arabic" panose="02020603050405020304" pitchFamily="18" charset="-78"/>
                      </a:endParaRPr>
                    </a:p>
                  </a:txBody>
                  <a:tcPr marL="65482" marR="6548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2" name="مستطيل 1"/>
          <p:cNvSpPr/>
          <p:nvPr/>
        </p:nvSpPr>
        <p:spPr>
          <a:xfrm>
            <a:off x="539552" y="476672"/>
            <a:ext cx="8352928" cy="830997"/>
          </a:xfrm>
          <a:prstGeom prst="rect">
            <a:avLst/>
          </a:prstGeom>
        </p:spPr>
        <p:txBody>
          <a:bodyPr wrap="square">
            <a:spAutoFit/>
          </a:bodyPr>
          <a:lstStyle/>
          <a:p>
            <a:r>
              <a:rPr lang="ar-IQ" sz="2400" b="1" dirty="0">
                <a:ea typeface="Calibri"/>
                <a:cs typeface="Simplified Arabic"/>
              </a:rPr>
              <a:t> </a:t>
            </a:r>
            <a:r>
              <a:rPr lang="ar-IQ" sz="2400" dirty="0">
                <a:ea typeface="Calibri"/>
                <a:cs typeface="Simplified Arabic"/>
              </a:rPr>
              <a:t>وتبين النتائج في جدول 5-5 ان مرضى  سرطان الرئة و مرضى سرطان القولون قد احتلا رأس القائمة بين انواع السرطان الاكثر نسبة </a:t>
            </a:r>
            <a:r>
              <a:rPr lang="ar-IQ" sz="2400" dirty="0" err="1">
                <a:ea typeface="Calibri"/>
                <a:cs typeface="Simplified Arabic"/>
              </a:rPr>
              <a:t>للاصابة</a:t>
            </a:r>
            <a:r>
              <a:rPr lang="ar-IQ" sz="2400" dirty="0">
                <a:ea typeface="Calibri"/>
                <a:cs typeface="Simplified Arabic"/>
              </a:rPr>
              <a:t> بداء المقوسات</a:t>
            </a:r>
            <a:endParaRPr lang="ar-IQ" sz="2400" dirty="0"/>
          </a:p>
        </p:txBody>
      </p:sp>
    </p:spTree>
    <p:extLst>
      <p:ext uri="{BB962C8B-B14F-4D97-AF65-F5344CB8AC3E}">
        <p14:creationId xmlns:p14="http://schemas.microsoft.com/office/powerpoint/2010/main" val="1892350262"/>
      </p:ext>
    </p:extLst>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548680"/>
            <a:ext cx="9036496" cy="6124754"/>
          </a:xfrm>
          <a:prstGeom prst="rect">
            <a:avLst/>
          </a:prstGeom>
          <a:noFill/>
        </p:spPr>
        <p:txBody>
          <a:bodyPr wrap="square" lIns="91440" tIns="45720" rIns="91440" bIns="45720">
            <a:spAutoFit/>
          </a:bodyPr>
          <a:lstStyle/>
          <a:p>
            <a:pPr algn="ctr"/>
            <a:r>
              <a:rPr lang="ar-SA" sz="6600" dirty="0">
                <a:latin typeface="Bodoni Poster SSi"/>
                <a:ea typeface="Times New Roman"/>
                <a:cs typeface="Old Antic Decorative"/>
              </a:rPr>
              <a:t>بسم الله الرحمن الرحيم </a:t>
            </a:r>
            <a:endParaRPr lang="en-US" sz="2800" dirty="0">
              <a:latin typeface="Times New Roman"/>
              <a:ea typeface="Times New Roman"/>
            </a:endParaRPr>
          </a:p>
          <a:p>
            <a:pPr algn="ctr"/>
            <a:r>
              <a:rPr lang="ar-SA" sz="4400" dirty="0">
                <a:latin typeface="Bodoni Poster SSi"/>
                <a:ea typeface="Times New Roman"/>
                <a:cs typeface="PT Bold Heading"/>
              </a:rPr>
              <a:t> </a:t>
            </a:r>
            <a:endParaRPr lang="en-US" sz="2800" dirty="0">
              <a:latin typeface="Times New Roman"/>
              <a:ea typeface="Times New Roman"/>
            </a:endParaRPr>
          </a:p>
          <a:p>
            <a:pPr algn="ctr"/>
            <a:r>
              <a:rPr lang="ar-SA" sz="5400" dirty="0">
                <a:latin typeface="Bodoni Poster SSi"/>
                <a:ea typeface="Times New Roman"/>
                <a:cs typeface="PT Bold Heading"/>
              </a:rPr>
              <a:t>أَفَمَنْ يَعْلَمُ أَنَّمَا أُنْزِلَ إِلَيْكَ مِنْ رَبِّكَ الْحَقُّ كَمَنْ هُوَ أَعْمَى إِنَّمَا يَتَذَكَّرُ أُولُواْ الْأَلْبَابِ </a:t>
            </a:r>
            <a:endParaRPr lang="en-US" sz="2800" dirty="0">
              <a:latin typeface="Times New Roman"/>
              <a:ea typeface="Times New Roman"/>
            </a:endParaRPr>
          </a:p>
          <a:p>
            <a:pPr algn="ctr"/>
            <a:r>
              <a:rPr lang="ar-SA" sz="6000" dirty="0">
                <a:latin typeface="Bodoni Poster SSi"/>
                <a:ea typeface="Times New Roman"/>
                <a:cs typeface="PT Bold Heading"/>
              </a:rPr>
              <a:t> </a:t>
            </a:r>
            <a:endParaRPr lang="en-US" sz="2800" dirty="0">
              <a:latin typeface="Times New Roman"/>
              <a:ea typeface="Times New Roman"/>
            </a:endParaRPr>
          </a:p>
          <a:p>
            <a:pPr algn="ctr"/>
            <a:r>
              <a:rPr lang="ar-SA" sz="6000" dirty="0">
                <a:latin typeface="Bodoni Poster SSi"/>
                <a:ea typeface="Times New Roman"/>
                <a:cs typeface="Old Antic Decorative"/>
              </a:rPr>
              <a:t>صدق الله العظيم</a:t>
            </a:r>
            <a:endParaRPr lang="en-US" sz="2800" dirty="0">
              <a:effectLst/>
              <a:latin typeface="Times New Roman"/>
              <a:ea typeface="Times New Roman"/>
            </a:endParaRPr>
          </a:p>
        </p:txBody>
      </p:sp>
    </p:spTree>
    <p:extLst>
      <p:ext uri="{BB962C8B-B14F-4D97-AF65-F5344CB8AC3E}">
        <p14:creationId xmlns:p14="http://schemas.microsoft.com/office/powerpoint/2010/main" val="1721308386"/>
      </p:ext>
    </p:extLst>
  </p:cSld>
  <p:clrMapOvr>
    <a:masterClrMapping/>
  </p:clrMapOvr>
  <p:transition spd="med">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244946720"/>
              </p:ext>
            </p:extLst>
          </p:nvPr>
        </p:nvGraphicFramePr>
        <p:xfrm>
          <a:off x="251520" y="2132856"/>
          <a:ext cx="8640960" cy="4525312"/>
        </p:xfrm>
        <a:graphic>
          <a:graphicData uri="http://schemas.openxmlformats.org/drawingml/2006/table">
            <a:tbl>
              <a:tblPr rtl="1"/>
              <a:tblGrid>
                <a:gridCol w="909742"/>
                <a:gridCol w="909742"/>
                <a:gridCol w="796624"/>
                <a:gridCol w="1022066"/>
                <a:gridCol w="1022066"/>
                <a:gridCol w="1022863"/>
                <a:gridCol w="1022863"/>
                <a:gridCol w="1022863"/>
                <a:gridCol w="912131"/>
              </a:tblGrid>
              <a:tr h="120727">
                <a:tc rowSpan="2">
                  <a:txBody>
                    <a:bodyPr/>
                    <a:lstStyle/>
                    <a:p>
                      <a:pPr algn="just" rtl="1">
                        <a:lnSpc>
                          <a:spcPct val="115000"/>
                        </a:lnSpc>
                        <a:spcAft>
                          <a:spcPts val="0"/>
                        </a:spcAft>
                      </a:pPr>
                      <a:r>
                        <a:rPr lang="ar-IQ" sz="1200" b="1" dirty="0">
                          <a:effectLst/>
                          <a:latin typeface="Calibri"/>
                          <a:ea typeface="Calibri"/>
                          <a:cs typeface="Simplified Arabic"/>
                        </a:rPr>
                        <a:t>الاختبار</a:t>
                      </a:r>
                      <a:endParaRPr lang="en-US" sz="1200" dirty="0">
                        <a:effectLst/>
                        <a:latin typeface="Calibri"/>
                        <a:ea typeface="Calibri"/>
                        <a:cs typeface="Arial"/>
                      </a:endParaRPr>
                    </a:p>
                    <a:p>
                      <a:pPr algn="just" rtl="1">
                        <a:lnSpc>
                          <a:spcPct val="115000"/>
                        </a:lnSpc>
                        <a:spcAft>
                          <a:spcPts val="0"/>
                        </a:spcAft>
                      </a:pPr>
                      <a:r>
                        <a:rPr lang="ar-IQ" sz="1200" b="1" dirty="0">
                          <a:effectLst/>
                          <a:latin typeface="Calibri"/>
                          <a:ea typeface="Calibri"/>
                          <a:cs typeface="Simplified Arabic"/>
                        </a:rPr>
                        <a:t> </a:t>
                      </a:r>
                      <a:endParaRPr lang="en-US" sz="1200" dirty="0">
                        <a:effectLst/>
                        <a:latin typeface="Calibri"/>
                        <a:ea typeface="Calibri"/>
                        <a:cs typeface="Arial"/>
                      </a:endParaRPr>
                    </a:p>
                  </a:txBody>
                  <a:tcPr marL="51902" marR="5190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rtl="1">
                        <a:lnSpc>
                          <a:spcPct val="115000"/>
                        </a:lnSpc>
                        <a:spcAft>
                          <a:spcPts val="0"/>
                        </a:spcAft>
                      </a:pPr>
                      <a:r>
                        <a:rPr lang="ar-IQ" sz="1200" b="1">
                          <a:effectLst/>
                          <a:latin typeface="Calibri"/>
                          <a:ea typeface="Calibri"/>
                          <a:cs typeface="Simplified Arabic"/>
                        </a:rPr>
                        <a:t>المجاميع</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r" rtl="1">
                        <a:lnSpc>
                          <a:spcPct val="115000"/>
                        </a:lnSpc>
                        <a:spcAft>
                          <a:spcPts val="0"/>
                        </a:spcAft>
                      </a:pPr>
                      <a:r>
                        <a:rPr lang="ar-IQ" sz="1200" b="1">
                          <a:effectLst/>
                          <a:latin typeface="Calibri"/>
                          <a:ea typeface="Calibri"/>
                          <a:cs typeface="Simplified Arabic"/>
                        </a:rPr>
                        <a:t>                                     موقع السرطان</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45523">
                <a:tc vMerge="1">
                  <a:txBody>
                    <a:bodyPr/>
                    <a:lstStyle/>
                    <a:p>
                      <a:pPr rtl="1"/>
                      <a:endParaRPr lang="ar-IQ"/>
                    </a:p>
                  </a:txBody>
                  <a:tcPr/>
                </a:tc>
                <a:tc vMerge="1">
                  <a:txBody>
                    <a:bodyPr/>
                    <a:lstStyle/>
                    <a:p>
                      <a:pPr rtl="1"/>
                      <a:endParaRPr lang="ar-IQ"/>
                    </a:p>
                  </a:txBody>
                  <a:tcPr/>
                </a:tc>
                <a:tc>
                  <a:txBody>
                    <a:bodyPr/>
                    <a:lstStyle/>
                    <a:p>
                      <a:pPr algn="just" rtl="1">
                        <a:lnSpc>
                          <a:spcPct val="115000"/>
                        </a:lnSpc>
                        <a:spcAft>
                          <a:spcPts val="0"/>
                        </a:spcAft>
                        <a:tabLst>
                          <a:tab pos="470535" algn="l"/>
                        </a:tabLst>
                      </a:pPr>
                      <a:r>
                        <a:rPr lang="ar-IQ" sz="1200" b="1" dirty="0">
                          <a:effectLst/>
                          <a:latin typeface="Calibri"/>
                          <a:ea typeface="Calibri"/>
                          <a:cs typeface="Simplified Arabic"/>
                        </a:rPr>
                        <a:t>الكبد	</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Simplified Arabic"/>
                        </a:rPr>
                        <a:t>الرئة</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515620" algn="l"/>
                        </a:tabLst>
                      </a:pPr>
                      <a:r>
                        <a:rPr lang="ar-IQ" sz="1200" b="1">
                          <a:effectLst/>
                          <a:latin typeface="Calibri"/>
                          <a:ea typeface="Calibri"/>
                          <a:cs typeface="Simplified Arabic"/>
                        </a:rPr>
                        <a:t>الرحم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Simplified Arabic"/>
                        </a:rPr>
                        <a:t>القولون</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Simplified Arabic"/>
                        </a:rPr>
                        <a:t>الثدي</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Simplified Arabic"/>
                        </a:rPr>
                        <a:t>المجموع</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200" b="1">
                          <a:effectLst/>
                          <a:latin typeface="Simplified Arabic"/>
                          <a:ea typeface="Calibri"/>
                          <a:cs typeface="Arial"/>
                        </a:rPr>
                        <a:t>Control</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680">
                <a:tc rowSpan="5">
                  <a:txBody>
                    <a:bodyPr/>
                    <a:lstStyle/>
                    <a:p>
                      <a:pPr algn="just" rtl="1">
                        <a:lnSpc>
                          <a:spcPct val="115000"/>
                        </a:lnSpc>
                        <a:spcAft>
                          <a:spcPts val="0"/>
                        </a:spcAft>
                      </a:pPr>
                      <a:r>
                        <a:rPr lang="en-US" sz="1200" b="1" dirty="0">
                          <a:effectLst/>
                          <a:latin typeface="Simplified Arabic"/>
                          <a:ea typeface="Calibri"/>
                          <a:cs typeface="Arial"/>
                        </a:rPr>
                        <a:t> </a:t>
                      </a:r>
                      <a:endParaRPr lang="en-US" sz="1200" dirty="0">
                        <a:effectLst/>
                        <a:latin typeface="Calibri"/>
                        <a:ea typeface="Calibri"/>
                        <a:cs typeface="Arial"/>
                      </a:endParaRPr>
                    </a:p>
                    <a:p>
                      <a:pPr algn="just" rtl="1">
                        <a:lnSpc>
                          <a:spcPct val="115000"/>
                        </a:lnSpc>
                        <a:spcAft>
                          <a:spcPts val="0"/>
                        </a:spcAft>
                      </a:pPr>
                      <a:r>
                        <a:rPr lang="en-US" sz="1200" b="1" dirty="0">
                          <a:effectLst/>
                          <a:latin typeface="Simplified Arabic"/>
                          <a:ea typeface="Calibri"/>
                          <a:cs typeface="Arial"/>
                        </a:rPr>
                        <a:t> </a:t>
                      </a:r>
                      <a:endParaRPr lang="en-US" sz="1200" dirty="0">
                        <a:effectLst/>
                        <a:latin typeface="Calibri"/>
                        <a:ea typeface="Calibri"/>
                        <a:cs typeface="Arial"/>
                      </a:endParaRPr>
                    </a:p>
                    <a:p>
                      <a:pPr algn="just" rtl="1">
                        <a:lnSpc>
                          <a:spcPct val="115000"/>
                        </a:lnSpc>
                        <a:spcAft>
                          <a:spcPts val="0"/>
                        </a:spcAft>
                      </a:pPr>
                      <a:r>
                        <a:rPr lang="en-US" sz="1200" b="1" dirty="0">
                          <a:effectLst/>
                          <a:latin typeface="Simplified Arabic"/>
                          <a:ea typeface="Calibri"/>
                          <a:cs typeface="Arial"/>
                        </a:rPr>
                        <a:t> </a:t>
                      </a:r>
                      <a:endParaRPr lang="en-US" sz="1200" dirty="0">
                        <a:effectLst/>
                        <a:latin typeface="Calibri"/>
                        <a:ea typeface="Calibri"/>
                        <a:cs typeface="Arial"/>
                      </a:endParaRPr>
                    </a:p>
                    <a:p>
                      <a:pPr algn="just" rtl="1">
                        <a:lnSpc>
                          <a:spcPct val="115000"/>
                        </a:lnSpc>
                        <a:spcAft>
                          <a:spcPts val="0"/>
                        </a:spcAft>
                      </a:pPr>
                      <a:r>
                        <a:rPr lang="en-US" sz="1200" b="1" dirty="0" err="1">
                          <a:effectLst/>
                          <a:latin typeface="Times New Roman"/>
                          <a:ea typeface="Calibri"/>
                          <a:cs typeface="Arial"/>
                        </a:rPr>
                        <a:t>IgG</a:t>
                      </a:r>
                      <a:endParaRPr lang="en-US" sz="1200" dirty="0">
                        <a:effectLst/>
                        <a:latin typeface="Calibri"/>
                        <a:ea typeface="Calibri"/>
                        <a:cs typeface="Arial"/>
                      </a:endParaRPr>
                    </a:p>
                  </a:txBody>
                  <a:tcPr marL="51902" marR="5190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العدد الكلي</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427355" algn="l"/>
                        </a:tabLst>
                      </a:pPr>
                      <a:r>
                        <a:rPr lang="ar-IQ" sz="1200" b="1">
                          <a:effectLst/>
                          <a:latin typeface="Calibri"/>
                          <a:ea typeface="Calibri"/>
                          <a:cs typeface="Times New Roman"/>
                        </a:rPr>
                        <a:t>20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178</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273">
                <a:tc vMerge="1">
                  <a:txBody>
                    <a:bodyPr/>
                    <a:lstStyle/>
                    <a:p>
                      <a:pPr rtl="1"/>
                      <a:endParaRPr lang="ar-IQ"/>
                    </a:p>
                  </a:txBody>
                  <a:tcPr/>
                </a:tc>
                <a:tc>
                  <a:txBody>
                    <a:bodyPr/>
                    <a:lstStyle/>
                    <a:p>
                      <a:pPr algn="just" rtl="1">
                        <a:lnSpc>
                          <a:spcPct val="115000"/>
                        </a:lnSpc>
                        <a:spcAft>
                          <a:spcPts val="0"/>
                        </a:spcAft>
                      </a:pPr>
                      <a:r>
                        <a:rPr lang="ar-IQ" sz="1200" b="1" dirty="0" err="1">
                          <a:effectLst/>
                          <a:latin typeface="Calibri"/>
                          <a:ea typeface="Calibri"/>
                          <a:cs typeface="Times New Roman"/>
                        </a:rPr>
                        <a:t>عددالحالات</a:t>
                      </a:r>
                      <a:r>
                        <a:rPr lang="ar-IQ" sz="1200" b="1" dirty="0">
                          <a:effectLst/>
                          <a:latin typeface="Calibri"/>
                          <a:ea typeface="Calibri"/>
                          <a:cs typeface="Times New Roman"/>
                        </a:rPr>
                        <a:t> الموجبة(%)</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11(55%)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17(68%)</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13(56.52%)</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13(61.9%)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Calibri"/>
                          <a:cs typeface="Times New Roman"/>
                        </a:rPr>
                        <a:t>39(43.82</a:t>
                      </a:r>
                      <a:r>
                        <a:rPr lang="ar-IQ" sz="1200" b="1" dirty="0" smtClean="0">
                          <a:effectLst/>
                          <a:latin typeface="Calibri"/>
                          <a:ea typeface="Calibri"/>
                          <a:cs typeface="Times New Roman"/>
                        </a:rPr>
                        <a:t>%)ش</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93(52.24%)</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18(30.5%)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68">
                <a:tc vMerge="1">
                  <a:txBody>
                    <a:bodyPr/>
                    <a:lstStyle/>
                    <a:p>
                      <a:pPr rtl="1"/>
                      <a:endParaRPr lang="ar-IQ"/>
                    </a:p>
                  </a:txBody>
                  <a:tcPr/>
                </a:tc>
                <a:tc>
                  <a:txBody>
                    <a:bodyPr/>
                    <a:lstStyle/>
                    <a:p>
                      <a:pPr algn="just" rtl="1">
                        <a:lnSpc>
                          <a:spcPct val="115000"/>
                        </a:lnSpc>
                        <a:spcAft>
                          <a:spcPts val="0"/>
                        </a:spcAft>
                      </a:pPr>
                      <a:r>
                        <a:rPr lang="en-US" sz="1200" b="1">
                          <a:effectLst/>
                          <a:latin typeface="Times New Roman"/>
                          <a:ea typeface="Calibri"/>
                          <a:cs typeface="Arial"/>
                        </a:rPr>
                        <a:t>P.value</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200" b="1" dirty="0">
                          <a:effectLst/>
                          <a:latin typeface="Times New Roman"/>
                          <a:ea typeface="Times New Roman"/>
                          <a:cs typeface="Arial"/>
                        </a:rPr>
                        <a:t>0.065  </a:t>
                      </a:r>
                      <a:r>
                        <a:rPr lang="en-US" sz="1200" b="1" baseline="30000" dirty="0">
                          <a:effectLst/>
                          <a:latin typeface="Times New Roman"/>
                          <a:ea typeface="Times New Roman"/>
                          <a:cs typeface="Arial"/>
                        </a:rPr>
                        <a:t> NS</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0.001***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0.036*</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0.013*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0.091</a:t>
                      </a:r>
                      <a:r>
                        <a:rPr lang="en-US" sz="1200" b="1" baseline="30000">
                          <a:effectLst/>
                          <a:latin typeface="Times New Roman"/>
                          <a:ea typeface="Times New Roman"/>
                          <a:cs typeface="Arial"/>
                        </a:rPr>
                        <a:t>NS</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0.002**</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77">
                <a:tc vMerge="1">
                  <a:txBody>
                    <a:bodyPr/>
                    <a:lstStyle/>
                    <a:p>
                      <a:pPr rtl="1"/>
                      <a:endParaRPr lang="ar-IQ"/>
                    </a:p>
                  </a:txBody>
                  <a:tcPr/>
                </a:tc>
                <a:tc>
                  <a:txBody>
                    <a:bodyPr/>
                    <a:lstStyle/>
                    <a:p>
                      <a:pPr algn="just" rtl="1">
                        <a:lnSpc>
                          <a:spcPct val="115000"/>
                        </a:lnSpc>
                        <a:spcAft>
                          <a:spcPts val="0"/>
                        </a:spcAft>
                      </a:pPr>
                      <a:r>
                        <a:rPr lang="ar-IQ" sz="1200" b="1">
                          <a:effectLst/>
                          <a:latin typeface="Calibri"/>
                          <a:ea typeface="Calibri"/>
                          <a:cs typeface="Times New Roman"/>
                        </a:rPr>
                        <a:t>نسبة الارجحية</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0.555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2.229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1.853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2.029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1.436</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1.713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070">
                <a:tc vMerge="1">
                  <a:txBody>
                    <a:bodyPr/>
                    <a:lstStyle/>
                    <a:p>
                      <a:pPr rtl="1"/>
                      <a:endParaRPr lang="ar-IQ"/>
                    </a:p>
                  </a:txBody>
                  <a:tcPr/>
                </a:tc>
                <a:tc>
                  <a:txBody>
                    <a:bodyPr/>
                    <a:lstStyle/>
                    <a:p>
                      <a:pPr algn="just" rtl="1">
                        <a:lnSpc>
                          <a:spcPct val="115000"/>
                        </a:lnSpc>
                        <a:spcAft>
                          <a:spcPts val="0"/>
                        </a:spcAft>
                      </a:pPr>
                      <a:r>
                        <a:rPr lang="ar-IQ" sz="1200" b="1">
                          <a:effectLst/>
                          <a:latin typeface="Calibri"/>
                          <a:ea typeface="Calibri"/>
                          <a:cs typeface="Times New Roman"/>
                        </a:rPr>
                        <a:t>فترة الثقة</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1.372</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0.224</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5.017</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0.990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4.382</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0.783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4.844</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0.850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2.746</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0.751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Calibri"/>
                          <a:cs typeface="Times New Roman"/>
                        </a:rPr>
                        <a:t>3.072</a:t>
                      </a:r>
                      <a:endParaRPr lang="en-US" sz="1200" dirty="0">
                        <a:effectLst/>
                        <a:latin typeface="Calibri"/>
                        <a:ea typeface="Calibri"/>
                        <a:cs typeface="Arial"/>
                      </a:endParaRPr>
                    </a:p>
                    <a:p>
                      <a:pPr algn="just" rtl="1">
                        <a:lnSpc>
                          <a:spcPct val="115000"/>
                        </a:lnSpc>
                        <a:spcAft>
                          <a:spcPts val="0"/>
                        </a:spcAft>
                      </a:pPr>
                      <a:r>
                        <a:rPr lang="ar-IQ" sz="1200" b="1" dirty="0">
                          <a:effectLst/>
                          <a:latin typeface="Calibri"/>
                          <a:ea typeface="Calibri"/>
                          <a:cs typeface="Times New Roman"/>
                        </a:rPr>
                        <a:t>-</a:t>
                      </a:r>
                      <a:endParaRPr lang="en-US" sz="1200" dirty="0">
                        <a:effectLst/>
                        <a:latin typeface="Calibri"/>
                        <a:ea typeface="Calibri"/>
                        <a:cs typeface="Arial"/>
                      </a:endParaRPr>
                    </a:p>
                    <a:p>
                      <a:pPr algn="just" rtl="1">
                        <a:lnSpc>
                          <a:spcPct val="115000"/>
                        </a:lnSpc>
                        <a:spcAft>
                          <a:spcPts val="0"/>
                        </a:spcAft>
                      </a:pPr>
                      <a:r>
                        <a:rPr lang="ar-IQ" sz="1200" b="1" dirty="0">
                          <a:effectLst/>
                          <a:latin typeface="Calibri"/>
                          <a:ea typeface="Calibri"/>
                          <a:cs typeface="Times New Roman"/>
                        </a:rPr>
                        <a:t>0.955</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l" rtl="0">
                        <a:lnSpc>
                          <a:spcPct val="115000"/>
                        </a:lnSpc>
                        <a:spcAft>
                          <a:spcPts val="0"/>
                        </a:spcAft>
                      </a:pPr>
                      <a:r>
                        <a:rPr lang="en-US" sz="1200" b="1">
                          <a:effectLst/>
                          <a:latin typeface="Times New Roman"/>
                          <a:ea typeface="Calibri"/>
                          <a:cs typeface="Arial"/>
                        </a:rPr>
                        <a:t>_______</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680">
                <a:tc rowSpan="5">
                  <a:txBody>
                    <a:bodyPr/>
                    <a:lstStyle/>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p>
                      <a:pPr algn="just" rtl="1">
                        <a:lnSpc>
                          <a:spcPct val="115000"/>
                        </a:lnSpc>
                        <a:spcAft>
                          <a:spcPts val="0"/>
                        </a:spcAft>
                      </a:pPr>
                      <a:r>
                        <a:rPr lang="en-US" sz="1200" b="1">
                          <a:effectLst/>
                          <a:latin typeface="Times New Roman"/>
                          <a:ea typeface="Calibri"/>
                          <a:cs typeface="Arial"/>
                        </a:rPr>
                        <a:t>IgM</a:t>
                      </a:r>
                      <a:endParaRPr lang="en-US" sz="1200">
                        <a:effectLst/>
                        <a:latin typeface="Calibri"/>
                        <a:ea typeface="Calibri"/>
                        <a:cs typeface="Arial"/>
                      </a:endParaRPr>
                    </a:p>
                  </a:txBody>
                  <a:tcPr marL="51902" marR="51902"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العدد الكلي</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178</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070">
                <a:tc vMerge="1">
                  <a:txBody>
                    <a:bodyPr/>
                    <a:lstStyle/>
                    <a:p>
                      <a:pPr rtl="1"/>
                      <a:endParaRPr lang="ar-IQ"/>
                    </a:p>
                  </a:txBody>
                  <a:tcPr/>
                </a:tc>
                <a:tc>
                  <a:txBody>
                    <a:bodyPr/>
                    <a:lstStyle/>
                    <a:p>
                      <a:pPr algn="just" rtl="1">
                        <a:lnSpc>
                          <a:spcPct val="115000"/>
                        </a:lnSpc>
                        <a:spcAft>
                          <a:spcPts val="0"/>
                        </a:spcAft>
                      </a:pPr>
                      <a:r>
                        <a:rPr lang="ar-IQ" sz="1200" b="1">
                          <a:effectLst/>
                          <a:latin typeface="Calibri"/>
                          <a:ea typeface="Calibri"/>
                          <a:cs typeface="Times New Roman"/>
                        </a:rPr>
                        <a:t>عددالحالات الموجبة(% )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3(15%)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Calibri"/>
                          <a:cs typeface="Times New Roman"/>
                        </a:rPr>
                        <a:t>3(12%)</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5(21.73%)</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6(28.57%)</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11(12.35%)</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28(15.37%)</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680">
                <a:tc vMerge="1">
                  <a:txBody>
                    <a:bodyPr/>
                    <a:lstStyle/>
                    <a:p>
                      <a:pPr rtl="1"/>
                      <a:endParaRPr lang="ar-IQ"/>
                    </a:p>
                  </a:txBody>
                  <a:tcPr/>
                </a:tc>
                <a:tc>
                  <a:txBody>
                    <a:bodyPr/>
                    <a:lstStyle/>
                    <a:p>
                      <a:pPr algn="just" rtl="1">
                        <a:lnSpc>
                          <a:spcPct val="115000"/>
                        </a:lnSpc>
                        <a:spcAft>
                          <a:spcPts val="0"/>
                        </a:spcAft>
                      </a:pPr>
                      <a:r>
                        <a:rPr lang="en-US" sz="1200" b="1">
                          <a:effectLst/>
                          <a:latin typeface="Times New Roman"/>
                          <a:ea typeface="Calibri"/>
                          <a:cs typeface="Arial"/>
                        </a:rPr>
                        <a:t>P.value</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200" b="1">
                          <a:effectLst/>
                          <a:latin typeface="Times New Roman"/>
                          <a:ea typeface="Times New Roman"/>
                          <a:cs typeface="Arial"/>
                        </a:rPr>
                        <a:t>0.01**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0.026*</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0.007**</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0.001***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0.029*</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en-US" sz="1200" b="1">
                          <a:effectLst/>
                          <a:latin typeface="Times New Roman"/>
                          <a:ea typeface="Times New Roman"/>
                          <a:cs typeface="Arial"/>
                        </a:rPr>
                        <a:t>0.01**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 </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77">
                <a:tc vMerge="1">
                  <a:txBody>
                    <a:bodyPr/>
                    <a:lstStyle/>
                    <a:p>
                      <a:pPr rtl="1"/>
                      <a:endParaRPr lang="ar-IQ"/>
                    </a:p>
                  </a:txBody>
                  <a:tcPr/>
                </a:tc>
                <a:tc>
                  <a:txBody>
                    <a:bodyPr/>
                    <a:lstStyle/>
                    <a:p>
                      <a:pPr algn="just" rtl="1">
                        <a:lnSpc>
                          <a:spcPct val="115000"/>
                        </a:lnSpc>
                        <a:spcAft>
                          <a:spcPts val="0"/>
                        </a:spcAft>
                      </a:pPr>
                      <a:r>
                        <a:rPr lang="ar-IQ" sz="1200" b="1">
                          <a:effectLst/>
                          <a:latin typeface="Calibri"/>
                          <a:ea typeface="Calibri"/>
                          <a:cs typeface="Times New Roman"/>
                        </a:rPr>
                        <a:t>نسبة الارجحية</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8.56</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8.22</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9.34</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10.31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8.44</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8.70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1.0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070">
                <a:tc vMerge="1">
                  <a:txBody>
                    <a:bodyPr/>
                    <a:lstStyle/>
                    <a:p>
                      <a:pPr rtl="1"/>
                      <a:endParaRPr lang="ar-IQ"/>
                    </a:p>
                  </a:txBody>
                  <a:tcPr/>
                </a:tc>
                <a:tc>
                  <a:txBody>
                    <a:bodyPr/>
                    <a:lstStyle/>
                    <a:p>
                      <a:pPr algn="just" rtl="1">
                        <a:lnSpc>
                          <a:spcPct val="115000"/>
                        </a:lnSpc>
                        <a:spcAft>
                          <a:spcPts val="0"/>
                        </a:spcAft>
                      </a:pPr>
                      <a:r>
                        <a:rPr lang="ar-IQ" sz="1200" b="1">
                          <a:effectLst/>
                          <a:latin typeface="Calibri"/>
                          <a:ea typeface="Calibri"/>
                          <a:cs typeface="Times New Roman"/>
                        </a:rPr>
                        <a:t>فترة الثقة</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55.823</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30.312</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46.961</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22.461</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65.764</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37.960</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90.213</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49.654</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50.214</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21.532</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Calibri"/>
                          <a:cs typeface="Times New Roman"/>
                        </a:rPr>
                        <a:t>60.342</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a:t>
                      </a:r>
                      <a:endParaRPr lang="en-US" sz="1200">
                        <a:effectLst/>
                        <a:latin typeface="Calibri"/>
                        <a:ea typeface="Calibri"/>
                        <a:cs typeface="Arial"/>
                      </a:endParaRPr>
                    </a:p>
                    <a:p>
                      <a:pPr algn="just" rtl="1">
                        <a:lnSpc>
                          <a:spcPct val="115000"/>
                        </a:lnSpc>
                        <a:spcAft>
                          <a:spcPts val="0"/>
                        </a:spcAft>
                      </a:pPr>
                      <a:r>
                        <a:rPr lang="ar-IQ" sz="1200" b="1">
                          <a:effectLst/>
                          <a:latin typeface="Calibri"/>
                          <a:ea typeface="Calibri"/>
                          <a:cs typeface="Times New Roman"/>
                        </a:rPr>
                        <a:t>32.437</a:t>
                      </a:r>
                      <a:endParaRPr lang="en-US" sz="120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l" rtl="0">
                        <a:lnSpc>
                          <a:spcPct val="115000"/>
                        </a:lnSpc>
                        <a:spcAft>
                          <a:spcPts val="0"/>
                        </a:spcAft>
                      </a:pPr>
                      <a:r>
                        <a:rPr lang="ar-IQ" sz="1200" b="1" dirty="0">
                          <a:effectLst/>
                          <a:latin typeface="Calibri"/>
                          <a:ea typeface="Calibri"/>
                          <a:cs typeface="Times New Roman"/>
                        </a:rPr>
                        <a:t> </a:t>
                      </a:r>
                      <a:endParaRPr lang="en-US" sz="1200" dirty="0">
                        <a:effectLst/>
                        <a:latin typeface="Calibri"/>
                        <a:ea typeface="Calibri"/>
                        <a:cs typeface="Arial"/>
                      </a:endParaRPr>
                    </a:p>
                    <a:p>
                      <a:pPr algn="l" rtl="0">
                        <a:lnSpc>
                          <a:spcPct val="115000"/>
                        </a:lnSpc>
                        <a:spcAft>
                          <a:spcPts val="0"/>
                        </a:spcAft>
                      </a:pPr>
                      <a:r>
                        <a:rPr lang="en-US" sz="1200" b="1" dirty="0">
                          <a:effectLst/>
                          <a:latin typeface="Times New Roman"/>
                          <a:ea typeface="Calibri"/>
                          <a:cs typeface="Arial"/>
                        </a:rPr>
                        <a:t>______</a:t>
                      </a:r>
                      <a:endParaRPr lang="en-US" sz="1200" dirty="0">
                        <a:effectLst/>
                        <a:latin typeface="Calibri"/>
                        <a:ea typeface="Calibri"/>
                        <a:cs typeface="Arial"/>
                      </a:endParaRPr>
                    </a:p>
                    <a:p>
                      <a:pPr algn="just" rtl="1">
                        <a:lnSpc>
                          <a:spcPct val="115000"/>
                        </a:lnSpc>
                        <a:spcAft>
                          <a:spcPts val="0"/>
                        </a:spcAft>
                      </a:pPr>
                      <a:r>
                        <a:rPr lang="ar-IQ" sz="1200" b="1" dirty="0">
                          <a:effectLst/>
                          <a:latin typeface="Calibri"/>
                          <a:ea typeface="Calibri"/>
                          <a:cs typeface="Times New Roman"/>
                        </a:rPr>
                        <a:t> </a:t>
                      </a:r>
                      <a:endParaRPr lang="en-US" sz="1200" dirty="0">
                        <a:effectLst/>
                        <a:latin typeface="Calibri"/>
                        <a:ea typeface="Calibri"/>
                        <a:cs typeface="Arial"/>
                      </a:endParaRPr>
                    </a:p>
                  </a:txBody>
                  <a:tcPr marL="51902" marR="51902"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مستطيل 4"/>
          <p:cNvSpPr/>
          <p:nvPr/>
        </p:nvSpPr>
        <p:spPr>
          <a:xfrm>
            <a:off x="2123728" y="1644769"/>
            <a:ext cx="6678488" cy="400110"/>
          </a:xfrm>
          <a:prstGeom prst="rect">
            <a:avLst/>
          </a:prstGeom>
        </p:spPr>
        <p:txBody>
          <a:bodyPr wrap="square">
            <a:spAutoFit/>
          </a:bodyPr>
          <a:lstStyle/>
          <a:p>
            <a:r>
              <a:rPr lang="ar-IQ" sz="2000" b="1" dirty="0" smtClean="0">
                <a:ea typeface="Calibri"/>
                <a:cs typeface="Simplified Arabic"/>
              </a:rPr>
              <a:t>جدول 4-6: نواع </a:t>
            </a:r>
            <a:r>
              <a:rPr lang="ar-IQ" sz="2000" b="1" dirty="0">
                <a:ea typeface="Calibri"/>
                <a:cs typeface="Simplified Arabic"/>
              </a:rPr>
              <a:t>الامراض السرطانية وعلاقتها بخمج المقوسة </a:t>
            </a:r>
            <a:r>
              <a:rPr lang="ar-IQ" sz="2000" b="1" dirty="0" err="1">
                <a:ea typeface="Calibri"/>
                <a:cs typeface="Simplified Arabic"/>
              </a:rPr>
              <a:t>الكونيدية</a:t>
            </a:r>
            <a:endParaRPr lang="ar-IQ" sz="2000" dirty="0"/>
          </a:p>
        </p:txBody>
      </p:sp>
      <p:sp>
        <p:nvSpPr>
          <p:cNvPr id="2" name="مستطيل 1"/>
          <p:cNvSpPr/>
          <p:nvPr/>
        </p:nvSpPr>
        <p:spPr>
          <a:xfrm>
            <a:off x="1043608" y="367496"/>
            <a:ext cx="7254552" cy="1323439"/>
          </a:xfrm>
          <a:prstGeom prst="rect">
            <a:avLst/>
          </a:prstGeom>
        </p:spPr>
        <p:txBody>
          <a:bodyPr wrap="square">
            <a:spAutoFit/>
          </a:bodyPr>
          <a:lstStyle/>
          <a:p>
            <a:pPr algn="just"/>
            <a:r>
              <a:rPr lang="ar-IQ" sz="2000" dirty="0">
                <a:ea typeface="Calibri"/>
                <a:cs typeface="Simplified Arabic"/>
              </a:rPr>
              <a:t>ويشير الجدول </a:t>
            </a:r>
            <a:r>
              <a:rPr lang="ar-IQ" sz="2000" dirty="0">
                <a:ea typeface="Calibri"/>
                <a:cs typeface="Times New Roman"/>
              </a:rPr>
              <a:t>4-6</a:t>
            </a:r>
            <a:r>
              <a:rPr lang="ar-IQ" sz="2000" dirty="0">
                <a:ea typeface="Calibri"/>
                <a:cs typeface="Simplified Arabic"/>
              </a:rPr>
              <a:t> ان اكثر مجاميع مرضى السرطان تعرضا </a:t>
            </a:r>
            <a:r>
              <a:rPr lang="ar-IQ" sz="2000" dirty="0" err="1">
                <a:ea typeface="Calibri"/>
                <a:cs typeface="Simplified Arabic"/>
              </a:rPr>
              <a:t>للاصابة</a:t>
            </a:r>
            <a:r>
              <a:rPr lang="ar-IQ" sz="2000" dirty="0">
                <a:ea typeface="Calibri"/>
                <a:cs typeface="Simplified Arabic"/>
              </a:rPr>
              <a:t> بداء المقوسات هم مرضى سرطان الرئة بمقدار </a:t>
            </a:r>
            <a:r>
              <a:rPr lang="ar-IQ" sz="2000" dirty="0">
                <a:ea typeface="Calibri"/>
                <a:cs typeface="Times New Roman"/>
              </a:rPr>
              <a:t>2.229</a:t>
            </a:r>
            <a:r>
              <a:rPr lang="en-US" sz="2000" dirty="0">
                <a:latin typeface="Simplified Arabic"/>
                <a:ea typeface="Calibri"/>
              </a:rPr>
              <a:t>  </a:t>
            </a:r>
            <a:r>
              <a:rPr lang="ar-IQ" sz="2000" dirty="0">
                <a:latin typeface="Simplified Arabic"/>
                <a:ea typeface="Calibri"/>
              </a:rPr>
              <a:t> مرة وسرطان القولون بمقدار </a:t>
            </a:r>
            <a:r>
              <a:rPr lang="ar-IQ" sz="2000" dirty="0">
                <a:ea typeface="Calibri"/>
                <a:cs typeface="Times New Roman"/>
              </a:rPr>
              <a:t>2.029</a:t>
            </a:r>
            <a:r>
              <a:rPr lang="ar-IQ" sz="2000" dirty="0">
                <a:ea typeface="Calibri"/>
                <a:cs typeface="Simplified Arabic"/>
              </a:rPr>
              <a:t>  مرة مقارنة بالسيطرة وذلك بالنسبة </a:t>
            </a:r>
            <a:r>
              <a:rPr lang="ar-IQ" sz="2000" dirty="0" err="1">
                <a:ea typeface="Calibri"/>
                <a:cs typeface="Simplified Arabic"/>
              </a:rPr>
              <a:t>للاصابة</a:t>
            </a:r>
            <a:r>
              <a:rPr lang="ar-IQ" sz="2000" dirty="0">
                <a:ea typeface="Calibri"/>
                <a:cs typeface="Simplified Arabic"/>
              </a:rPr>
              <a:t> المزمنة فيما كانت النتيجة اعلى بكثير بالنسبة لحالات الاصابات الحادة </a:t>
            </a:r>
            <a:r>
              <a:rPr lang="ar-IQ" sz="2000" dirty="0" smtClean="0">
                <a:ea typeface="Calibri"/>
                <a:cs typeface="Simplified Arabic"/>
              </a:rPr>
              <a:t>.</a:t>
            </a:r>
            <a:endParaRPr lang="ar-IQ" sz="2000" dirty="0"/>
          </a:p>
        </p:txBody>
      </p:sp>
    </p:spTree>
    <p:extLst>
      <p:ext uri="{BB962C8B-B14F-4D97-AF65-F5344CB8AC3E}">
        <p14:creationId xmlns:p14="http://schemas.microsoft.com/office/powerpoint/2010/main" val="1335244365"/>
      </p:ext>
    </p:extLst>
  </p:cSld>
  <p:clrMapOvr>
    <a:masterClrMapping/>
  </p:clrMapOvr>
  <p:transition spd="med">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p:cNvGraphicFramePr>
            <a:graphicFrameLocks noGrp="1"/>
          </p:cNvGraphicFramePr>
          <p:nvPr>
            <p:extLst>
              <p:ext uri="{D42A27DB-BD31-4B8C-83A1-F6EECF244321}">
                <p14:modId xmlns:p14="http://schemas.microsoft.com/office/powerpoint/2010/main" val="1895407809"/>
              </p:ext>
            </p:extLst>
          </p:nvPr>
        </p:nvGraphicFramePr>
        <p:xfrm>
          <a:off x="872716" y="1576373"/>
          <a:ext cx="7920880" cy="4732020"/>
        </p:xfrm>
        <a:graphic>
          <a:graphicData uri="http://schemas.openxmlformats.org/drawingml/2006/table">
            <a:tbl>
              <a:tblPr rtl="1" firstRow="1" firstCol="1" bandRow="1"/>
              <a:tblGrid>
                <a:gridCol w="1749123"/>
                <a:gridCol w="1703461"/>
                <a:gridCol w="1286669"/>
                <a:gridCol w="877005"/>
                <a:gridCol w="913959"/>
                <a:gridCol w="1390663"/>
              </a:tblGrid>
              <a:tr h="0">
                <a:tc>
                  <a:txBody>
                    <a:bodyPr/>
                    <a:lstStyle/>
                    <a:p>
                      <a:pPr algn="ctr" rtl="1">
                        <a:lnSpc>
                          <a:spcPct val="115000"/>
                        </a:lnSpc>
                        <a:spcAft>
                          <a:spcPts val="0"/>
                        </a:spcAft>
                      </a:pPr>
                      <a:r>
                        <a:rPr lang="ar-IQ" sz="1000" b="1" dirty="0">
                          <a:effectLst/>
                          <a:latin typeface="Calibri"/>
                          <a:ea typeface="Calibri"/>
                          <a:cs typeface="Times New Roman"/>
                        </a:rPr>
                        <a:t>المجاميع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عوامل الخطورة</a:t>
                      </a:r>
                      <a:endParaRPr lang="en-US" sz="1000" dirty="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مرضى التوكسوبلازما</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77</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السيطرة</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41</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en-US" sz="1000" b="1">
                          <a:effectLst/>
                          <a:latin typeface="Times New Roman"/>
                          <a:ea typeface="Calibri"/>
                          <a:cs typeface="Arial"/>
                        </a:rPr>
                        <a:t>P-value</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نسبة الارجحية</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r" rtl="1">
                        <a:lnSpc>
                          <a:spcPct val="115000"/>
                        </a:lnSpc>
                        <a:spcAft>
                          <a:spcPts val="0"/>
                        </a:spcAft>
                      </a:pPr>
                      <a:r>
                        <a:rPr lang="ar-IQ" sz="1000" b="1">
                          <a:effectLst/>
                          <a:latin typeface="Calibri"/>
                          <a:ea typeface="Calibri"/>
                          <a:cs typeface="Times New Roman"/>
                        </a:rPr>
                        <a:t>فترة الثقة 95%</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13257">
                <a:tc>
                  <a:txBody>
                    <a:bodyPr/>
                    <a:lstStyle/>
                    <a:p>
                      <a:pPr algn="ctr" rtl="1">
                        <a:lnSpc>
                          <a:spcPct val="115000"/>
                        </a:lnSpc>
                        <a:spcAft>
                          <a:spcPts val="0"/>
                        </a:spcAft>
                      </a:pPr>
                      <a:r>
                        <a:rPr lang="ar-IQ" sz="1000" dirty="0">
                          <a:effectLst/>
                          <a:latin typeface="Calibri"/>
                          <a:ea typeface="Calibri"/>
                          <a:cs typeface="Simplified Arabic"/>
                        </a:rPr>
                        <a:t>العمر</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20-10</a:t>
                      </a:r>
                      <a:endParaRPr lang="en-US" sz="1000" dirty="0">
                        <a:effectLst/>
                        <a:latin typeface="Calibri"/>
                        <a:ea typeface="Calibri"/>
                        <a:cs typeface="Arial"/>
                      </a:endParaRPr>
                    </a:p>
                    <a:p>
                      <a:pPr algn="ctr" rtl="0">
                        <a:lnSpc>
                          <a:spcPct val="115000"/>
                        </a:lnSpc>
                        <a:spcAft>
                          <a:spcPts val="0"/>
                        </a:spcAft>
                      </a:pPr>
                      <a:r>
                        <a:rPr lang="en-US" sz="1000" dirty="0">
                          <a:effectLst/>
                          <a:latin typeface="Times New Roman"/>
                          <a:ea typeface="Calibri"/>
                          <a:cs typeface="Arial"/>
                        </a:rPr>
                        <a:t>21-30</a:t>
                      </a:r>
                      <a:endParaRPr lang="en-US" sz="1000" dirty="0">
                        <a:effectLst/>
                        <a:latin typeface="Calibri"/>
                        <a:ea typeface="Calibri"/>
                        <a:cs typeface="Arial"/>
                      </a:endParaRPr>
                    </a:p>
                    <a:p>
                      <a:pPr algn="ctr" rtl="0">
                        <a:lnSpc>
                          <a:spcPct val="115000"/>
                        </a:lnSpc>
                        <a:spcAft>
                          <a:spcPts val="0"/>
                        </a:spcAft>
                      </a:pPr>
                      <a:r>
                        <a:rPr lang="en-US" sz="1000" dirty="0">
                          <a:effectLst/>
                          <a:latin typeface="Times New Roman"/>
                          <a:ea typeface="Calibri"/>
                          <a:cs typeface="Arial"/>
                        </a:rPr>
                        <a:t>31-40</a:t>
                      </a:r>
                      <a:endParaRPr lang="en-US" sz="1000" dirty="0">
                        <a:effectLst/>
                        <a:latin typeface="Calibri"/>
                        <a:ea typeface="Calibri"/>
                        <a:cs typeface="Arial"/>
                      </a:endParaRPr>
                    </a:p>
                    <a:p>
                      <a:pPr algn="ctr" rtl="0">
                        <a:lnSpc>
                          <a:spcPct val="115000"/>
                        </a:lnSpc>
                        <a:spcAft>
                          <a:spcPts val="0"/>
                        </a:spcAft>
                      </a:pPr>
                      <a:r>
                        <a:rPr lang="en-US" sz="1000" dirty="0">
                          <a:effectLst/>
                          <a:latin typeface="Times New Roman"/>
                          <a:ea typeface="Calibri"/>
                          <a:cs typeface="Arial"/>
                        </a:rPr>
                        <a:t>41-50</a:t>
                      </a:r>
                      <a:endParaRPr lang="en-US" sz="1000" dirty="0">
                        <a:effectLst/>
                        <a:latin typeface="Calibri"/>
                        <a:ea typeface="Calibri"/>
                        <a:cs typeface="Arial"/>
                      </a:endParaRPr>
                    </a:p>
                    <a:p>
                      <a:pPr algn="ctr" rtl="0">
                        <a:lnSpc>
                          <a:spcPct val="115000"/>
                        </a:lnSpc>
                        <a:spcAft>
                          <a:spcPts val="0"/>
                        </a:spcAft>
                      </a:pPr>
                      <a:r>
                        <a:rPr lang="en-US" sz="1000" dirty="0">
                          <a:effectLst/>
                          <a:latin typeface="Times New Roman"/>
                          <a:ea typeface="Calibri"/>
                          <a:cs typeface="Arial"/>
                        </a:rPr>
                        <a:t>51-60</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60</a:t>
                      </a:r>
                      <a:r>
                        <a:rPr lang="en-US" sz="1000" dirty="0">
                          <a:effectLst/>
                          <a:latin typeface="Times New Roman"/>
                          <a:ea typeface="Calibri"/>
                          <a:cs typeface="Arial"/>
                        </a:rPr>
                        <a:t>&gt;</a:t>
                      </a:r>
                      <a:endParaRPr lang="en-US" sz="1000" dirty="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10(</a:t>
                      </a:r>
                      <a:r>
                        <a:rPr lang="en-US" sz="1000" dirty="0">
                          <a:effectLst/>
                          <a:latin typeface="Times New Roman"/>
                          <a:ea typeface="Calibri"/>
                          <a:cs typeface="Arial"/>
                        </a:rPr>
                        <a:t>%</a:t>
                      </a:r>
                      <a:r>
                        <a:rPr lang="ar-IQ" sz="1000" dirty="0">
                          <a:effectLst/>
                          <a:latin typeface="Calibri"/>
                          <a:ea typeface="Calibri"/>
                          <a:cs typeface="Times New Roman"/>
                        </a:rPr>
                        <a:t>12.98)</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18(</a:t>
                      </a:r>
                      <a:r>
                        <a:rPr lang="en-US" sz="1000" dirty="0">
                          <a:effectLst/>
                          <a:latin typeface="Times New Roman"/>
                          <a:ea typeface="Calibri"/>
                          <a:cs typeface="Arial"/>
                        </a:rPr>
                        <a:t>%</a:t>
                      </a:r>
                      <a:r>
                        <a:rPr lang="ar-IQ" sz="1000" dirty="0">
                          <a:effectLst/>
                          <a:latin typeface="Calibri"/>
                          <a:ea typeface="Calibri"/>
                          <a:cs typeface="Times New Roman"/>
                        </a:rPr>
                        <a:t>23.37)</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22(</a:t>
                      </a:r>
                      <a:r>
                        <a:rPr lang="en-US" sz="1000" dirty="0">
                          <a:effectLst/>
                          <a:latin typeface="Times New Roman"/>
                          <a:ea typeface="Calibri"/>
                          <a:cs typeface="Arial"/>
                        </a:rPr>
                        <a:t>( 28.57%</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17(</a:t>
                      </a:r>
                      <a:r>
                        <a:rPr lang="en-US" sz="1000" dirty="0">
                          <a:effectLst/>
                          <a:latin typeface="Times New Roman"/>
                          <a:ea typeface="Calibri"/>
                          <a:cs typeface="Arial"/>
                        </a:rPr>
                        <a:t> 22.07%</a:t>
                      </a:r>
                      <a:r>
                        <a:rPr lang="ar-IQ" sz="1000"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6(</a:t>
                      </a:r>
                      <a:r>
                        <a:rPr lang="en-US" sz="1000" dirty="0">
                          <a:effectLst/>
                          <a:latin typeface="Times New Roman"/>
                          <a:ea typeface="Calibri"/>
                          <a:cs typeface="Arial"/>
                        </a:rPr>
                        <a:t> 7.79%</a:t>
                      </a:r>
                      <a:r>
                        <a:rPr lang="ar-IQ" sz="1000"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4(</a:t>
                      </a:r>
                      <a:r>
                        <a:rPr lang="en-US" sz="1000" dirty="0">
                          <a:effectLst/>
                          <a:latin typeface="Times New Roman"/>
                          <a:ea typeface="Calibri"/>
                          <a:cs typeface="Arial"/>
                        </a:rPr>
                        <a:t> 5.19%</a:t>
                      </a:r>
                      <a:r>
                        <a:rPr lang="ar-IQ" sz="1000" dirty="0">
                          <a:effectLst/>
                          <a:latin typeface="Calibri"/>
                          <a:ea typeface="Calibri"/>
                          <a:cs typeface="Times New Roman"/>
                        </a:rPr>
                        <a:t>)</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r" rtl="1">
                        <a:lnSpc>
                          <a:spcPct val="115000"/>
                        </a:lnSpc>
                        <a:spcAft>
                          <a:spcPts val="0"/>
                        </a:spcAft>
                        <a:tabLst>
                          <a:tab pos="368300" algn="ctr"/>
                        </a:tabLst>
                      </a:pPr>
                      <a:r>
                        <a:rPr lang="ar-IQ" sz="1000">
                          <a:effectLst/>
                          <a:latin typeface="Calibri"/>
                          <a:ea typeface="Calibri"/>
                          <a:cs typeface="Times New Roman"/>
                        </a:rPr>
                        <a:t>	8(  19.51)</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12(29.26)</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10(24.39)</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6(14.63)</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4(9.75)</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1(2.43)</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 </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0.023</a:t>
                      </a:r>
                      <a:r>
                        <a:rPr lang="en-US" sz="1000" baseline="30000" dirty="0">
                          <a:effectLst/>
                          <a:latin typeface="Times New Roman"/>
                          <a:ea typeface="Calibri"/>
                          <a:cs typeface="Arial"/>
                        </a:rPr>
                        <a:t>*</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1.20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1.76</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2.26</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1.27</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3.20</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3.91-0.36</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5.80-0.53</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8.44-0.60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5.76-0.23</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34.55-0.29</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5035">
                <a:tc>
                  <a:txBody>
                    <a:bodyPr/>
                    <a:lstStyle/>
                    <a:p>
                      <a:pPr algn="ctr" rtl="1">
                        <a:lnSpc>
                          <a:spcPct val="115000"/>
                        </a:lnSpc>
                        <a:spcAft>
                          <a:spcPts val="0"/>
                        </a:spcAft>
                      </a:pPr>
                      <a:r>
                        <a:rPr lang="ar-IQ" sz="1000" dirty="0">
                          <a:effectLst/>
                          <a:latin typeface="Calibri"/>
                          <a:ea typeface="Calibri"/>
                          <a:cs typeface="Simplified Arabic"/>
                        </a:rPr>
                        <a:t>الجنس</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Simplified Arabic"/>
                        </a:rPr>
                        <a:t>ذكور</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Simplified Arabic"/>
                        </a:rPr>
                        <a:t>اناث</a:t>
                      </a:r>
                      <a:endParaRPr lang="en-US" sz="1000" dirty="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10(</a:t>
                      </a:r>
                      <a:r>
                        <a:rPr lang="en-US" sz="1000" dirty="0">
                          <a:effectLst/>
                          <a:latin typeface="Times New Roman"/>
                          <a:ea typeface="Calibri"/>
                          <a:cs typeface="Arial"/>
                        </a:rPr>
                        <a:t>12.94%</a:t>
                      </a:r>
                      <a:r>
                        <a:rPr lang="ar-IQ" sz="1000"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tabLst>
                          <a:tab pos="217170" algn="l"/>
                        </a:tabLst>
                      </a:pPr>
                      <a:r>
                        <a:rPr lang="ar-IQ" sz="1000" dirty="0">
                          <a:effectLst/>
                          <a:latin typeface="Calibri"/>
                          <a:ea typeface="Calibri"/>
                          <a:cs typeface="Times New Roman"/>
                        </a:rPr>
                        <a:t>67</a:t>
                      </a:r>
                      <a:r>
                        <a:rPr lang="en-US" sz="1000" dirty="0">
                          <a:effectLst/>
                          <a:latin typeface="Times New Roman"/>
                          <a:ea typeface="Calibri"/>
                          <a:cs typeface="Arial"/>
                        </a:rPr>
                        <a:t>87.06%)</a:t>
                      </a:r>
                      <a:r>
                        <a:rPr lang="ar-IQ" sz="1000" dirty="0">
                          <a:effectLst/>
                          <a:latin typeface="Calibri"/>
                          <a:ea typeface="Calibri"/>
                          <a:cs typeface="Times New Roman"/>
                        </a:rPr>
                        <a:t> )</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17170" algn="l"/>
                        </a:tabLs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tabLst>
                          <a:tab pos="217170" algn="l"/>
                        </a:tabLst>
                      </a:pPr>
                      <a:r>
                        <a:rPr lang="en-US" sz="1000">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24(58.53)</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17(41.46)</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0.001</a:t>
                      </a:r>
                      <a:r>
                        <a:rPr lang="ar-IQ" sz="1000" baseline="30000">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9.45</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0">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23.47-3.80</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5035">
                <a:tc>
                  <a:txBody>
                    <a:bodyPr/>
                    <a:lstStyle/>
                    <a:p>
                      <a:pPr algn="ctr" rtl="1">
                        <a:lnSpc>
                          <a:spcPct val="115000"/>
                        </a:lnSpc>
                        <a:spcAft>
                          <a:spcPts val="0"/>
                        </a:spcAft>
                      </a:pPr>
                      <a:r>
                        <a:rPr lang="ar-IQ" sz="1000" dirty="0">
                          <a:effectLst/>
                          <a:latin typeface="Calibri"/>
                          <a:ea typeface="Calibri"/>
                          <a:cs typeface="Simplified Arabic"/>
                        </a:rPr>
                        <a:t>الوظيفة</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Simplified Arabic"/>
                        </a:rPr>
                        <a:t>موظف</a:t>
                      </a:r>
                      <a:endParaRPr lang="en-US" sz="1000" dirty="0">
                        <a:effectLst/>
                        <a:latin typeface="Calibri"/>
                        <a:ea typeface="Calibri"/>
                        <a:cs typeface="Arial"/>
                      </a:endParaRPr>
                    </a:p>
                    <a:p>
                      <a:pPr algn="ctr" rtl="1">
                        <a:lnSpc>
                          <a:spcPct val="115000"/>
                        </a:lnSpc>
                        <a:spcAft>
                          <a:spcPts val="0"/>
                        </a:spcAft>
                      </a:pPr>
                      <a:r>
                        <a:rPr lang="ar-IQ" sz="1000" dirty="0" err="1">
                          <a:effectLst/>
                          <a:latin typeface="Calibri"/>
                          <a:ea typeface="Calibri"/>
                          <a:cs typeface="Simplified Arabic"/>
                        </a:rPr>
                        <a:t>غيرموظف</a:t>
                      </a:r>
                      <a:endParaRPr lang="en-US" sz="1000" dirty="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32</a:t>
                      </a:r>
                      <a:r>
                        <a:rPr lang="ar-IQ" sz="1000">
                          <a:effectLst/>
                          <a:latin typeface="Calibri"/>
                          <a:ea typeface="Calibri"/>
                          <a:cs typeface="Times New Roman"/>
                        </a:rPr>
                        <a:t>(</a:t>
                      </a:r>
                      <a:r>
                        <a:rPr lang="en-US" sz="1000">
                          <a:effectLst/>
                          <a:latin typeface="Times New Roman"/>
                          <a:ea typeface="Calibri"/>
                          <a:cs typeface="Arial"/>
                        </a:rPr>
                        <a:t> 41.55%</a:t>
                      </a:r>
                      <a:r>
                        <a:rPr lang="ar-IQ" sz="1000">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(58.44%</a:t>
                      </a:r>
                      <a:r>
                        <a:rPr lang="ar-IQ" sz="1000">
                          <a:effectLst/>
                          <a:latin typeface="Times New Roman"/>
                          <a:ea typeface="Calibri"/>
                          <a:cs typeface="Arial"/>
                        </a:rPr>
                        <a:t>(</a:t>
                      </a:r>
                      <a:r>
                        <a:rPr lang="en-US" sz="1000">
                          <a:effectLst/>
                          <a:latin typeface="Times New Roman"/>
                          <a:ea typeface="Calibri"/>
                          <a:cs typeface="Arial"/>
                        </a:rPr>
                        <a:t>45</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30(73.17)</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11(26.82)</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0.0018</a:t>
                      </a:r>
                      <a:r>
                        <a:rPr lang="ar-IQ" sz="1000" baseline="30000">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1.0</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3.83</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8.76-1.67</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5035">
                <a:tc>
                  <a:txBody>
                    <a:bodyPr/>
                    <a:lstStyle/>
                    <a:p>
                      <a:pPr algn="ctr" rtl="1">
                        <a:lnSpc>
                          <a:spcPct val="115000"/>
                        </a:lnSpc>
                        <a:spcAft>
                          <a:spcPts val="0"/>
                        </a:spcAft>
                      </a:pPr>
                      <a:r>
                        <a:rPr lang="ar-IQ" sz="1000">
                          <a:effectLst/>
                          <a:latin typeface="Calibri"/>
                          <a:ea typeface="Calibri"/>
                          <a:cs typeface="Times New Roman"/>
                        </a:rPr>
                        <a:t>السكن</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حظر</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ريف</a:t>
                      </a:r>
                      <a:endParaRPr lang="en-US" sz="100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27(</a:t>
                      </a:r>
                      <a:r>
                        <a:rPr lang="en-US" sz="1000">
                          <a:effectLst/>
                          <a:latin typeface="Times New Roman"/>
                          <a:ea typeface="Calibri"/>
                          <a:cs typeface="Arial"/>
                        </a:rPr>
                        <a:t>%</a:t>
                      </a:r>
                      <a:r>
                        <a:rPr lang="ar-IQ" sz="1000">
                          <a:effectLst/>
                          <a:latin typeface="Calibri"/>
                          <a:ea typeface="Calibri"/>
                          <a:cs typeface="Times New Roman"/>
                        </a:rPr>
                        <a:t> 35.06)</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50(</a:t>
                      </a:r>
                      <a:r>
                        <a:rPr lang="en-US" sz="1000">
                          <a:effectLst/>
                          <a:latin typeface="Times New Roman"/>
                          <a:ea typeface="Calibri"/>
                          <a:cs typeface="Arial"/>
                        </a:rPr>
                        <a:t> 64.93%</a:t>
                      </a:r>
                      <a:r>
                        <a:rPr lang="ar-IQ" sz="1000">
                          <a:effectLst/>
                          <a:latin typeface="Calibri"/>
                          <a:ea typeface="Calibri"/>
                          <a:cs typeface="Times New Roman"/>
                        </a:rPr>
                        <a:t>)</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29(70.73)</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12(29.26)</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0">
                        <a:lnSpc>
                          <a:spcPct val="115000"/>
                        </a:lnSpc>
                        <a:spcAft>
                          <a:spcPts val="0"/>
                        </a:spcAft>
                      </a:pPr>
                      <a:r>
                        <a:rPr lang="en-US" sz="1000" dirty="0">
                          <a:effectLst/>
                          <a:latin typeface="Times New Roman"/>
                          <a:ea typeface="Calibri"/>
                          <a:cs typeface="Arial"/>
                        </a:rPr>
                        <a:t>0.001</a:t>
                      </a:r>
                      <a:r>
                        <a:rPr lang="ar-IQ" sz="1000" baseline="30000" dirty="0">
                          <a:effectLst/>
                          <a:latin typeface="Times New Roman"/>
                          <a:ea typeface="Calibri"/>
                          <a:cs typeface="Arial"/>
                        </a:rPr>
                        <a:t>***</a:t>
                      </a:r>
                      <a:endParaRPr lang="en-US" sz="1000" dirty="0">
                        <a:effectLst/>
                        <a:latin typeface="Calibri"/>
                        <a:ea typeface="Calibri"/>
                        <a:cs typeface="Arial"/>
                      </a:endParaRPr>
                    </a:p>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04470" algn="l"/>
                          <a:tab pos="362585" algn="ctr"/>
                        </a:tabLst>
                      </a:pPr>
                      <a:r>
                        <a:rPr lang="en-US" sz="1000">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4.47</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10.16-1.67</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1109">
                <a:tc>
                  <a:txBody>
                    <a:bodyPr/>
                    <a:lstStyle/>
                    <a:p>
                      <a:pPr algn="ctr" rtl="1">
                        <a:lnSpc>
                          <a:spcPct val="115000"/>
                        </a:lnSpc>
                        <a:spcAft>
                          <a:spcPts val="0"/>
                        </a:spcAft>
                      </a:pPr>
                      <a:r>
                        <a:rPr lang="ar-IQ" sz="1000">
                          <a:effectLst/>
                          <a:latin typeface="Calibri"/>
                          <a:ea typeface="Calibri"/>
                          <a:cs typeface="Times New Roman"/>
                        </a:rPr>
                        <a:t>التماس مع القطط</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لا</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نعم</a:t>
                      </a:r>
                      <a:endParaRPr lang="en-US" sz="1000">
                        <a:effectLst/>
                        <a:latin typeface="Calibri"/>
                        <a:ea typeface="Calibri"/>
                        <a:cs typeface="Arial"/>
                      </a:endParaRPr>
                    </a:p>
                  </a:txBody>
                  <a:tcPr marL="44149" marR="4414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30</a:t>
                      </a:r>
                      <a:r>
                        <a:rPr lang="ar-IQ" sz="1000">
                          <a:effectLst/>
                          <a:latin typeface="Calibri"/>
                          <a:ea typeface="Calibri"/>
                          <a:cs typeface="Times New Roman"/>
                        </a:rPr>
                        <a:t>(</a:t>
                      </a:r>
                      <a:r>
                        <a:rPr lang="en-US" sz="1000">
                          <a:effectLst/>
                          <a:latin typeface="Times New Roman"/>
                          <a:ea typeface="Calibri"/>
                          <a:cs typeface="Arial"/>
                        </a:rPr>
                        <a:t>38.96%</a:t>
                      </a:r>
                      <a:r>
                        <a:rPr lang="ar-IQ" sz="1000">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47</a:t>
                      </a:r>
                      <a:r>
                        <a:rPr lang="ar-IQ" sz="1000">
                          <a:effectLst/>
                          <a:latin typeface="Calibri"/>
                          <a:ea typeface="Calibri"/>
                          <a:cs typeface="Times New Roman"/>
                        </a:rPr>
                        <a:t>(</a:t>
                      </a:r>
                      <a:r>
                        <a:rPr lang="en-US" sz="1000">
                          <a:effectLst/>
                          <a:latin typeface="Times New Roman"/>
                          <a:ea typeface="Calibri"/>
                          <a:cs typeface="Arial"/>
                        </a:rPr>
                        <a:t>41.04%</a:t>
                      </a:r>
                      <a:r>
                        <a:rPr lang="ar-IQ" sz="1000">
                          <a:effectLst/>
                          <a:latin typeface="Calibri"/>
                          <a:ea typeface="Calibri"/>
                          <a:cs typeface="Times New Roman"/>
                        </a:rPr>
                        <a:t>)</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35(85.36)</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6(14.63)</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0">
                        <a:lnSpc>
                          <a:spcPct val="115000"/>
                        </a:lnSpc>
                        <a:spcAft>
                          <a:spcPts val="0"/>
                        </a:spcAft>
                      </a:pPr>
                      <a:r>
                        <a:rPr lang="en-US" sz="1000">
                          <a:effectLst/>
                          <a:latin typeface="Times New Roman"/>
                          <a:ea typeface="Calibri"/>
                          <a:cs typeface="Arial"/>
                        </a:rPr>
                        <a:t>0.001</a:t>
                      </a:r>
                      <a:r>
                        <a:rPr lang="ar-IQ" sz="1000" baseline="30000">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a:effectLst/>
                          <a:latin typeface="Times New Roman"/>
                          <a:ea typeface="Calibri"/>
                          <a:cs typeface="Arial"/>
                        </a:rPr>
                        <a:t>0.18</a:t>
                      </a:r>
                      <a:endParaRPr lang="en-US" sz="100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 </a:t>
                      </a:r>
                      <a:endParaRPr lang="en-US" sz="1000" dirty="0">
                        <a:effectLst/>
                        <a:latin typeface="Calibri"/>
                        <a:ea typeface="Calibri"/>
                        <a:cs typeface="Arial"/>
                      </a:endParaRPr>
                    </a:p>
                    <a:p>
                      <a:pPr algn="ctr" rtl="1">
                        <a:lnSpc>
                          <a:spcPct val="115000"/>
                        </a:lnSpc>
                        <a:spcAft>
                          <a:spcPts val="0"/>
                        </a:spcAft>
                      </a:pPr>
                      <a:r>
                        <a:rPr lang="en-US" sz="1000" dirty="0">
                          <a:effectLst/>
                          <a:latin typeface="Times New Roman"/>
                          <a:ea typeface="Calibri"/>
                          <a:cs typeface="Arial"/>
                        </a:rPr>
                        <a:t>0.29-0.04</a:t>
                      </a:r>
                      <a:endParaRPr lang="en-US" sz="1000" dirty="0">
                        <a:effectLst/>
                        <a:latin typeface="Calibri"/>
                        <a:ea typeface="Calibri"/>
                        <a:cs typeface="Arial"/>
                      </a:endParaRPr>
                    </a:p>
                  </a:txBody>
                  <a:tcPr marL="44149" marR="4414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r>
            </a:tbl>
          </a:graphicData>
        </a:graphic>
      </p:graphicFrame>
      <p:sp>
        <p:nvSpPr>
          <p:cNvPr id="8" name="مستطيل 7"/>
          <p:cNvSpPr/>
          <p:nvPr/>
        </p:nvSpPr>
        <p:spPr>
          <a:xfrm rot="10800000" flipV="1">
            <a:off x="1925960" y="1140712"/>
            <a:ext cx="6822504" cy="400110"/>
          </a:xfrm>
          <a:prstGeom prst="rect">
            <a:avLst/>
          </a:prstGeom>
        </p:spPr>
        <p:txBody>
          <a:bodyPr wrap="square">
            <a:spAutoFit/>
          </a:bodyPr>
          <a:lstStyle/>
          <a:p>
            <a:r>
              <a:rPr lang="ar-IQ" sz="2000" dirty="0">
                <a:ea typeface="Calibri"/>
                <a:cs typeface="Simplified Arabic"/>
              </a:rPr>
              <a:t>جدول(</a:t>
            </a:r>
            <a:r>
              <a:rPr lang="ar-IQ" sz="2000" dirty="0">
                <a:ea typeface="Calibri"/>
                <a:cs typeface="Times New Roman"/>
              </a:rPr>
              <a:t>4-7</a:t>
            </a:r>
            <a:r>
              <a:rPr lang="ar-IQ" sz="2000" dirty="0">
                <a:ea typeface="Calibri"/>
                <a:cs typeface="Simplified Arabic"/>
              </a:rPr>
              <a:t>) : عوامل الخطورة التي تؤثر في</a:t>
            </a:r>
            <a:r>
              <a:rPr lang="ar-IQ" sz="2000" b="1" dirty="0">
                <a:ea typeface="Calibri"/>
                <a:cs typeface="Simplified Arabic"/>
              </a:rPr>
              <a:t> </a:t>
            </a:r>
            <a:r>
              <a:rPr lang="ar-IQ" sz="2000" dirty="0">
                <a:ea typeface="Calibri"/>
                <a:cs typeface="Simplified Arabic"/>
              </a:rPr>
              <a:t>الاصابة بداء القطط</a:t>
            </a:r>
            <a:endParaRPr lang="ar-IQ" sz="2000" dirty="0"/>
          </a:p>
        </p:txBody>
      </p:sp>
      <p:sp>
        <p:nvSpPr>
          <p:cNvPr id="4" name="مستطيل 3"/>
          <p:cNvSpPr/>
          <p:nvPr/>
        </p:nvSpPr>
        <p:spPr>
          <a:xfrm>
            <a:off x="827584" y="260648"/>
            <a:ext cx="7966012" cy="707886"/>
          </a:xfrm>
          <a:prstGeom prst="rect">
            <a:avLst/>
          </a:prstGeom>
        </p:spPr>
        <p:txBody>
          <a:bodyPr wrap="square">
            <a:spAutoFit/>
          </a:bodyPr>
          <a:lstStyle/>
          <a:p>
            <a:r>
              <a:rPr lang="ar-IQ" sz="2000" dirty="0">
                <a:ea typeface="Calibri"/>
                <a:cs typeface="Simplified Arabic"/>
              </a:rPr>
              <a:t> يتضح من نتائج  الدراسة الحالية في المرضى المصابين بداء القطط وجود فرق معنوي لمدى الاستعداد </a:t>
            </a:r>
            <a:r>
              <a:rPr lang="ar-IQ" sz="2000" dirty="0" err="1">
                <a:ea typeface="Calibri"/>
                <a:cs typeface="Simplified Arabic"/>
              </a:rPr>
              <a:t>للاصابة</a:t>
            </a:r>
            <a:r>
              <a:rPr lang="ar-IQ" sz="2000" dirty="0">
                <a:ea typeface="Calibri"/>
                <a:cs typeface="Simplified Arabic"/>
              </a:rPr>
              <a:t> بداء القطط بالنسبة للعمر او الجنس او الوظيفة او السكن او التماس مع القطط </a:t>
            </a:r>
            <a:endParaRPr lang="ar-IQ" sz="2000" dirty="0"/>
          </a:p>
        </p:txBody>
      </p:sp>
    </p:spTree>
    <p:extLst>
      <p:ext uri="{BB962C8B-B14F-4D97-AF65-F5344CB8AC3E}">
        <p14:creationId xmlns:p14="http://schemas.microsoft.com/office/powerpoint/2010/main" val="2177226387"/>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404911056"/>
              </p:ext>
            </p:extLst>
          </p:nvPr>
        </p:nvGraphicFramePr>
        <p:xfrm>
          <a:off x="639679" y="2348880"/>
          <a:ext cx="8064896" cy="4408936"/>
        </p:xfrm>
        <a:graphic>
          <a:graphicData uri="http://schemas.openxmlformats.org/drawingml/2006/table">
            <a:tbl>
              <a:tblPr rtl="1" firstRow="1" firstCol="1" bandRow="1"/>
              <a:tblGrid>
                <a:gridCol w="787843"/>
                <a:gridCol w="1511517"/>
                <a:gridCol w="1594401"/>
                <a:gridCol w="1052538"/>
                <a:gridCol w="1378723"/>
                <a:gridCol w="1739874"/>
              </a:tblGrid>
              <a:tr h="553216">
                <a:tc>
                  <a:txBody>
                    <a:bodyPr/>
                    <a:lstStyle/>
                    <a:p>
                      <a:pPr algn="r" rtl="1">
                        <a:lnSpc>
                          <a:spcPct val="115000"/>
                        </a:lnSpc>
                        <a:spcAft>
                          <a:spcPts val="0"/>
                        </a:spcAft>
                      </a:pPr>
                      <a:r>
                        <a:rPr lang="ar-IQ" sz="1000" b="1" dirty="0">
                          <a:effectLst/>
                          <a:latin typeface="Calibri"/>
                          <a:ea typeface="Calibri"/>
                          <a:cs typeface="Simplified Arabic"/>
                        </a:rPr>
                        <a:t>المجاميع</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Simplified Arabic"/>
                        </a:rPr>
                        <a:t>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Simplified Arabic"/>
                        </a:rPr>
                        <a:t>عوامل الخطورة</a:t>
                      </a:r>
                      <a:endParaRPr lang="en-US" sz="1000" dirty="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مرضى السرطان </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Simplified Arabic"/>
                        </a:rPr>
                        <a:t>178</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مرضى التوكسوبلازما</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Simplified Arabic"/>
                        </a:rPr>
                        <a:t>77</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en-US" sz="1000" b="1">
                          <a:effectLst/>
                          <a:latin typeface="Times New Roman"/>
                          <a:ea typeface="Calibri"/>
                          <a:cs typeface="Arial"/>
                        </a:rPr>
                        <a:t>P-value</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نسبة الارجحية </a:t>
                      </a:r>
                      <a:r>
                        <a:rPr lang="en-US" sz="1000" b="1">
                          <a:effectLst/>
                          <a:latin typeface="Times New Roman"/>
                          <a:ea typeface="Calibri"/>
                          <a:cs typeface="Arial"/>
                        </a:rPr>
                        <a:t>OR</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Simplified Arabic"/>
                        </a:rPr>
                        <a:t>فترة الثقة</a:t>
                      </a:r>
                      <a:endParaRPr lang="en-US" sz="1000">
                        <a:effectLst/>
                        <a:latin typeface="Calibri"/>
                        <a:ea typeface="Calibri"/>
                        <a:cs typeface="Arial"/>
                      </a:endParaRPr>
                    </a:p>
                    <a:p>
                      <a:pPr algn="ctr" rtl="1">
                        <a:lnSpc>
                          <a:spcPct val="115000"/>
                        </a:lnSpc>
                        <a:spcAft>
                          <a:spcPts val="0"/>
                        </a:spcAft>
                      </a:pPr>
                      <a:r>
                        <a:rPr lang="en-US" sz="1000" b="1">
                          <a:effectLst/>
                          <a:latin typeface="Simplified Arabic"/>
                          <a:ea typeface="Calibri"/>
                          <a:cs typeface="Arial"/>
                        </a:rPr>
                        <a:t>95</a:t>
                      </a:r>
                      <a:r>
                        <a:rPr lang="ar-IQ" sz="1000" b="1">
                          <a:effectLst/>
                          <a:latin typeface="Calibri"/>
                          <a:ea typeface="Calibri"/>
                          <a:cs typeface="Simplified Arabic"/>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68129">
                <a:tc>
                  <a:txBody>
                    <a:bodyPr/>
                    <a:lstStyle/>
                    <a:p>
                      <a:pPr algn="ctr" rtl="1">
                        <a:lnSpc>
                          <a:spcPct val="115000"/>
                        </a:lnSpc>
                        <a:spcAft>
                          <a:spcPts val="0"/>
                        </a:spcAft>
                      </a:pPr>
                      <a:r>
                        <a:rPr lang="ar-IQ" sz="1000" b="1" dirty="0">
                          <a:effectLst/>
                          <a:latin typeface="Calibri"/>
                          <a:ea typeface="Calibri"/>
                          <a:cs typeface="Times New Roman"/>
                        </a:rPr>
                        <a:t>العمر</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20-10</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21-30</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31-40</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41-50</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51-60</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60</a:t>
                      </a:r>
                      <a:r>
                        <a:rPr lang="en-US" sz="1000" b="1" dirty="0">
                          <a:effectLst/>
                          <a:latin typeface="Times New Roman"/>
                          <a:ea typeface="Calibri"/>
                          <a:cs typeface="Arial"/>
                        </a:rPr>
                        <a:t>&gt;</a:t>
                      </a:r>
                      <a:endParaRPr lang="en-US" sz="1000" dirty="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(11.23%)20</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(16.29%)29</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(14.04%)25</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(20.78%)37</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(19.66%)35</a:t>
                      </a:r>
                      <a:endParaRPr lang="en-US" sz="1000" dirty="0">
                        <a:effectLst/>
                        <a:latin typeface="Calibri"/>
                        <a:ea typeface="Calibri"/>
                        <a:cs typeface="Arial"/>
                      </a:endParaRPr>
                    </a:p>
                    <a:p>
                      <a:pPr algn="r" rtl="1">
                        <a:lnSpc>
                          <a:spcPct val="115000"/>
                        </a:lnSpc>
                        <a:spcAft>
                          <a:spcPts val="0"/>
                        </a:spcAft>
                      </a:pPr>
                      <a:r>
                        <a:rPr lang="en-US" sz="1000" b="1" dirty="0">
                          <a:effectLst/>
                          <a:latin typeface="Times New Roman"/>
                          <a:ea typeface="Calibri"/>
                          <a:cs typeface="Arial"/>
                        </a:rPr>
                        <a:t>(17.97%)32 </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10(</a:t>
                      </a:r>
                      <a:r>
                        <a:rPr lang="en-US" sz="1000" b="1" dirty="0">
                          <a:effectLst/>
                          <a:latin typeface="Times New Roman"/>
                          <a:ea typeface="Calibri"/>
                          <a:cs typeface="Arial"/>
                        </a:rPr>
                        <a:t>%</a:t>
                      </a:r>
                      <a:r>
                        <a:rPr lang="ar-IQ" sz="1000" b="1" dirty="0">
                          <a:effectLst/>
                          <a:latin typeface="Calibri"/>
                          <a:ea typeface="Calibri"/>
                          <a:cs typeface="Times New Roman"/>
                        </a:rPr>
                        <a:t>12.98)</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18(</a:t>
                      </a:r>
                      <a:r>
                        <a:rPr lang="en-US" sz="1000" b="1" dirty="0">
                          <a:effectLst/>
                          <a:latin typeface="Times New Roman"/>
                          <a:ea typeface="Calibri"/>
                          <a:cs typeface="Arial"/>
                        </a:rPr>
                        <a:t>%</a:t>
                      </a:r>
                      <a:r>
                        <a:rPr lang="ar-IQ" sz="1000" b="1" dirty="0">
                          <a:effectLst/>
                          <a:latin typeface="Calibri"/>
                          <a:ea typeface="Calibri"/>
                          <a:cs typeface="Times New Roman"/>
                        </a:rPr>
                        <a:t>23.37)</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22(</a:t>
                      </a:r>
                      <a:r>
                        <a:rPr lang="en-US" sz="1000" b="1" dirty="0">
                          <a:effectLst/>
                          <a:latin typeface="Times New Roman"/>
                          <a:ea typeface="Calibri"/>
                          <a:cs typeface="Arial"/>
                        </a:rPr>
                        <a:t>( 28.57%</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17(</a:t>
                      </a:r>
                      <a:r>
                        <a:rPr lang="en-US" sz="1000" b="1" dirty="0">
                          <a:effectLst/>
                          <a:latin typeface="Times New Roman"/>
                          <a:ea typeface="Calibri"/>
                          <a:cs typeface="Arial"/>
                        </a:rPr>
                        <a:t> 22.07%</a:t>
                      </a:r>
                      <a:r>
                        <a:rPr lang="ar-IQ" sz="1000" b="1"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6(</a:t>
                      </a:r>
                      <a:r>
                        <a:rPr lang="en-US" sz="1000" b="1" dirty="0">
                          <a:effectLst/>
                          <a:latin typeface="Times New Roman"/>
                          <a:ea typeface="Calibri"/>
                          <a:cs typeface="Arial"/>
                        </a:rPr>
                        <a:t> 7.79%</a:t>
                      </a:r>
                      <a:r>
                        <a:rPr lang="ar-IQ" sz="1000" b="1"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4(</a:t>
                      </a:r>
                      <a:r>
                        <a:rPr lang="en-US" sz="1000" b="1" dirty="0">
                          <a:effectLst/>
                          <a:latin typeface="Times New Roman"/>
                          <a:ea typeface="Calibri"/>
                          <a:cs typeface="Arial"/>
                        </a:rPr>
                        <a:t> 5.19%</a:t>
                      </a:r>
                      <a:r>
                        <a:rPr lang="ar-IQ" sz="1000" b="1" dirty="0">
                          <a:effectLst/>
                          <a:latin typeface="Calibri"/>
                          <a:ea typeface="Calibri"/>
                          <a:cs typeface="Times New Roman"/>
                        </a:rPr>
                        <a:t>)</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0.01</a:t>
                      </a:r>
                      <a:r>
                        <a:rPr lang="en-US" sz="1000" b="1" baseline="30000">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0.80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0.56</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1.08</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2.91</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4.00</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2.10-0.32</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1.47-0.21</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2.81-0.42</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9.22-0.90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14.48-1.10</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3216">
                <a:tc>
                  <a:txBody>
                    <a:bodyPr/>
                    <a:lstStyle/>
                    <a:p>
                      <a:pPr algn="ctr" rtl="1">
                        <a:lnSpc>
                          <a:spcPct val="115000"/>
                        </a:lnSpc>
                        <a:spcAft>
                          <a:spcPts val="0"/>
                        </a:spcAft>
                      </a:pPr>
                      <a:r>
                        <a:rPr lang="ar-IQ" sz="1000" b="1" dirty="0">
                          <a:effectLst/>
                          <a:latin typeface="Calibri"/>
                          <a:ea typeface="Calibri"/>
                          <a:cs typeface="Times New Roman"/>
                        </a:rPr>
                        <a:t>الجنس</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ذكور</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اناث</a:t>
                      </a:r>
                      <a:endParaRPr lang="en-US" sz="1000" dirty="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(32.02%)57</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67.97%)121</a:t>
                      </a:r>
                      <a:r>
                        <a:rPr lang="ar-IQ" sz="1000" b="1" dirty="0">
                          <a:effectLst/>
                          <a:latin typeface="Calibri"/>
                          <a:ea typeface="Calibri"/>
                          <a:cs typeface="Times New Roman"/>
                        </a:rPr>
                        <a:t>)</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10(</a:t>
                      </a:r>
                      <a:r>
                        <a:rPr lang="en-US" sz="1000" b="1" dirty="0">
                          <a:effectLst/>
                          <a:latin typeface="Times New Roman"/>
                          <a:ea typeface="Calibri"/>
                          <a:cs typeface="Arial"/>
                        </a:rPr>
                        <a:t>12.94%</a:t>
                      </a:r>
                      <a:r>
                        <a:rPr lang="ar-IQ" sz="1000" b="1"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67</a:t>
                      </a:r>
                      <a:r>
                        <a:rPr lang="en-US" sz="1000" b="1" dirty="0">
                          <a:effectLst/>
                          <a:latin typeface="Times New Roman"/>
                          <a:ea typeface="Calibri"/>
                          <a:cs typeface="Arial"/>
                        </a:rPr>
                        <a:t>87.06%)</a:t>
                      </a:r>
                      <a:r>
                        <a:rPr lang="ar-IQ" sz="1000" b="1" dirty="0">
                          <a:effectLst/>
                          <a:latin typeface="Calibri"/>
                          <a:ea typeface="Calibri"/>
                          <a:cs typeface="Times New Roman"/>
                        </a:rPr>
                        <a:t> )</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0.001</a:t>
                      </a:r>
                      <a:r>
                        <a:rPr lang="ar-IQ" sz="1000" b="1" baseline="30000">
                          <a:effectLst/>
                          <a:latin typeface="Times New Roman"/>
                          <a:ea typeface="Calibri"/>
                          <a:cs typeface="Arial"/>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0.31</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0">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0.66-0.15</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3216">
                <a:tc>
                  <a:txBody>
                    <a:bodyPr/>
                    <a:lstStyle/>
                    <a:p>
                      <a:pPr algn="ctr" rtl="1">
                        <a:lnSpc>
                          <a:spcPct val="115000"/>
                        </a:lnSpc>
                        <a:spcAft>
                          <a:spcPts val="0"/>
                        </a:spcAft>
                      </a:pPr>
                      <a:r>
                        <a:rPr lang="ar-IQ" sz="1000" b="1" dirty="0">
                          <a:effectLst/>
                          <a:latin typeface="Calibri"/>
                          <a:ea typeface="Calibri"/>
                          <a:cs typeface="Times New Roman"/>
                        </a:rPr>
                        <a:t>الوظيفة</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غير موظف</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موظف</a:t>
                      </a:r>
                      <a:endParaRPr lang="en-US" sz="1000" dirty="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%)83</a:t>
                      </a:r>
                      <a:r>
                        <a:rPr lang="ar-IQ" sz="1000" b="1">
                          <a:effectLst/>
                          <a:latin typeface="Calibri"/>
                          <a:ea typeface="Calibri"/>
                          <a:cs typeface="Times New Roman"/>
                        </a:rPr>
                        <a:t>46.62)</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a:t>
                      </a:r>
                      <a:r>
                        <a:rPr lang="ar-IQ" sz="1000" b="1">
                          <a:effectLst/>
                          <a:latin typeface="Times New Roman"/>
                          <a:ea typeface="Calibri"/>
                          <a:cs typeface="Arial"/>
                        </a:rPr>
                        <a:t>53.37</a:t>
                      </a:r>
                      <a:r>
                        <a:rPr lang="en-US" sz="1000" b="1">
                          <a:effectLst/>
                          <a:latin typeface="Times New Roman"/>
                          <a:ea typeface="Calibri"/>
                          <a:cs typeface="Arial"/>
                        </a:rPr>
                        <a:t>%)</a:t>
                      </a:r>
                      <a:r>
                        <a:rPr lang="ar-IQ" sz="1000" b="1">
                          <a:effectLst/>
                          <a:latin typeface="Times New Roman"/>
                          <a:ea typeface="Calibri"/>
                          <a:cs typeface="Arial"/>
                        </a:rPr>
                        <a:t>95</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45</a:t>
                      </a:r>
                      <a:r>
                        <a:rPr lang="ar-IQ" sz="1000" b="1">
                          <a:effectLst/>
                          <a:latin typeface="Calibri"/>
                          <a:ea typeface="Calibri"/>
                          <a:cs typeface="Times New Roman"/>
                        </a:rPr>
                        <a:t>(</a:t>
                      </a:r>
                      <a:r>
                        <a:rPr lang="en-US" sz="1000" b="1">
                          <a:effectLst/>
                          <a:latin typeface="Times New Roman"/>
                          <a:ea typeface="Calibri"/>
                          <a:cs typeface="Arial"/>
                        </a:rPr>
                        <a:t> 58.44%</a:t>
                      </a:r>
                      <a:r>
                        <a:rPr lang="ar-IQ" sz="1000" b="1">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32</a:t>
                      </a:r>
                      <a:r>
                        <a:rPr lang="ar-IQ" sz="1000" b="1">
                          <a:effectLst/>
                          <a:latin typeface="Calibri"/>
                          <a:ea typeface="Calibri"/>
                          <a:cs typeface="Times New Roman"/>
                        </a:rPr>
                        <a:t>(</a:t>
                      </a:r>
                      <a:r>
                        <a:rPr lang="en-US" sz="1000" b="1">
                          <a:effectLst/>
                          <a:latin typeface="Times New Roman"/>
                          <a:ea typeface="Calibri"/>
                          <a:cs typeface="Arial"/>
                        </a:rPr>
                        <a:t> 41.55%</a:t>
                      </a:r>
                      <a:r>
                        <a:rPr lang="ar-IQ" sz="1000" b="1">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0.001</a:t>
                      </a:r>
                      <a:r>
                        <a:rPr lang="ar-IQ" sz="1000" b="1" baseline="30000">
                          <a:effectLst/>
                          <a:latin typeface="Times New Roman"/>
                          <a:ea typeface="Calibri"/>
                          <a:cs typeface="Arial"/>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0.62</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1.06-0.36</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4912">
                <a:tc>
                  <a:txBody>
                    <a:bodyPr/>
                    <a:lstStyle/>
                    <a:p>
                      <a:pPr algn="ctr" rtl="1">
                        <a:lnSpc>
                          <a:spcPct val="115000"/>
                        </a:lnSpc>
                        <a:spcAft>
                          <a:spcPts val="0"/>
                        </a:spcAft>
                      </a:pPr>
                      <a:r>
                        <a:rPr lang="ar-IQ" sz="1000" b="1">
                          <a:effectLst/>
                          <a:latin typeface="Calibri"/>
                          <a:ea typeface="Calibri"/>
                          <a:cs typeface="Times New Roman"/>
                        </a:rPr>
                        <a:t>السكن</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حظر</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ريف</a:t>
                      </a:r>
                      <a:endParaRPr lang="en-US" sz="100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%)80</a:t>
                      </a:r>
                      <a:r>
                        <a:rPr lang="ar-IQ" sz="1000" b="1" dirty="0">
                          <a:effectLst/>
                          <a:latin typeface="Calibri"/>
                          <a:ea typeface="Calibri"/>
                          <a:cs typeface="Times New Roman"/>
                        </a:rPr>
                        <a:t>44.94)</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(55.05%)98</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27(</a:t>
                      </a:r>
                      <a:r>
                        <a:rPr lang="en-US" sz="1000" b="1">
                          <a:effectLst/>
                          <a:latin typeface="Times New Roman"/>
                          <a:ea typeface="Calibri"/>
                          <a:cs typeface="Arial"/>
                        </a:rPr>
                        <a:t>%</a:t>
                      </a:r>
                      <a:r>
                        <a:rPr lang="ar-IQ" sz="1000" b="1">
                          <a:effectLst/>
                          <a:latin typeface="Calibri"/>
                          <a:ea typeface="Calibri"/>
                          <a:cs typeface="Times New Roman"/>
                        </a:rPr>
                        <a:t> 35.06)</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50(</a:t>
                      </a:r>
                      <a:r>
                        <a:rPr lang="en-US" sz="1000" b="1">
                          <a:effectLst/>
                          <a:latin typeface="Times New Roman"/>
                          <a:ea typeface="Calibri"/>
                          <a:cs typeface="Arial"/>
                        </a:rPr>
                        <a:t> 64.93%</a:t>
                      </a:r>
                      <a:r>
                        <a:rPr lang="ar-IQ" sz="1000" b="1">
                          <a:effectLst/>
                          <a:latin typeface="Calibri"/>
                          <a:ea typeface="Calibri"/>
                          <a:cs typeface="Times New Roman"/>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0">
                        <a:lnSpc>
                          <a:spcPct val="115000"/>
                        </a:lnSpc>
                        <a:spcAft>
                          <a:spcPts val="0"/>
                        </a:spcAft>
                      </a:pPr>
                      <a:r>
                        <a:rPr lang="en-US" sz="1000" b="1">
                          <a:effectLst/>
                          <a:latin typeface="Times New Roman"/>
                          <a:ea typeface="Calibri"/>
                          <a:cs typeface="Arial"/>
                        </a:rPr>
                        <a:t>0.001</a:t>
                      </a:r>
                      <a:r>
                        <a:rPr lang="ar-IQ" sz="1000" b="1" baseline="30000">
                          <a:effectLst/>
                          <a:latin typeface="Times New Roman"/>
                          <a:ea typeface="Calibri"/>
                          <a:cs typeface="Arial"/>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tabLst>
                          <a:tab pos="204470" algn="l"/>
                          <a:tab pos="362585" algn="ctr"/>
                        </a:tabLst>
                      </a:pPr>
                      <a:r>
                        <a:rPr lang="en-US" sz="1000" b="1">
                          <a:effectLst/>
                          <a:latin typeface="Times New Roman"/>
                          <a:ea typeface="Calibri"/>
                          <a:cs typeface="Arial"/>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0.66</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 </a:t>
                      </a:r>
                      <a:endParaRPr lang="en-US" sz="1000" dirty="0">
                        <a:effectLst/>
                        <a:latin typeface="Calibri"/>
                        <a:ea typeface="Calibri"/>
                        <a:cs typeface="Arial"/>
                      </a:endParaRPr>
                    </a:p>
                    <a:p>
                      <a:pPr algn="ctr" rtl="0">
                        <a:lnSpc>
                          <a:spcPct val="115000"/>
                        </a:lnSpc>
                        <a:spcAft>
                          <a:spcPts val="0"/>
                        </a:spcAft>
                      </a:pPr>
                      <a:r>
                        <a:rPr lang="en-US" sz="1000" b="1" dirty="0">
                          <a:effectLst/>
                          <a:latin typeface="Times New Roman"/>
                          <a:ea typeface="Calibri"/>
                          <a:cs typeface="Arial"/>
                        </a:rPr>
                        <a:t>1.32-0.38</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3216">
                <a:tc>
                  <a:txBody>
                    <a:bodyPr/>
                    <a:lstStyle/>
                    <a:p>
                      <a:pPr algn="ctr" rtl="1">
                        <a:lnSpc>
                          <a:spcPct val="115000"/>
                        </a:lnSpc>
                        <a:spcAft>
                          <a:spcPts val="0"/>
                        </a:spcAft>
                      </a:pPr>
                      <a:r>
                        <a:rPr lang="ar-IQ" sz="1000" b="1" dirty="0">
                          <a:effectLst/>
                          <a:latin typeface="Calibri"/>
                          <a:ea typeface="Calibri"/>
                          <a:cs typeface="Times New Roman"/>
                        </a:rPr>
                        <a:t>التدخين </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لا</a:t>
                      </a:r>
                      <a:endParaRPr lang="en-US" sz="1000" dirty="0">
                        <a:effectLst/>
                        <a:latin typeface="Calibri"/>
                        <a:ea typeface="Calibri"/>
                        <a:cs typeface="Arial"/>
                      </a:endParaRPr>
                    </a:p>
                    <a:p>
                      <a:pPr algn="ctr" rtl="1">
                        <a:lnSpc>
                          <a:spcPct val="115000"/>
                        </a:lnSpc>
                        <a:spcAft>
                          <a:spcPts val="0"/>
                        </a:spcAft>
                      </a:pPr>
                      <a:r>
                        <a:rPr lang="ar-IQ" sz="1000" b="1" dirty="0">
                          <a:effectLst/>
                          <a:latin typeface="Calibri"/>
                          <a:ea typeface="Calibri"/>
                          <a:cs typeface="Times New Roman"/>
                        </a:rPr>
                        <a:t>نعم </a:t>
                      </a:r>
                      <a:endParaRPr lang="en-US" sz="1000" dirty="0">
                        <a:effectLst/>
                        <a:latin typeface="Calibri"/>
                        <a:ea typeface="Calibri"/>
                        <a:cs typeface="Arial"/>
                      </a:endParaRPr>
                    </a:p>
                  </a:txBody>
                  <a:tcPr marL="41509" marR="41509"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59.55%)106</a:t>
                      </a:r>
                      <a:r>
                        <a:rPr lang="ar-IQ" sz="1000" b="1" dirty="0">
                          <a:effectLst/>
                          <a:latin typeface="Calibri"/>
                          <a:ea typeface="Calibri"/>
                          <a:cs typeface="Times New Roman"/>
                        </a:rPr>
                        <a:t>)</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40.44%)72</a:t>
                      </a:r>
                      <a:r>
                        <a:rPr lang="ar-IQ" sz="1000" b="1" dirty="0">
                          <a:effectLst/>
                          <a:latin typeface="Calibri"/>
                          <a:ea typeface="Calibri"/>
                          <a:cs typeface="Times New Roman"/>
                        </a:rPr>
                        <a:t>)</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30(</a:t>
                      </a:r>
                      <a:r>
                        <a:rPr lang="en-US" sz="1000" b="1">
                          <a:effectLst/>
                          <a:latin typeface="Times New Roman"/>
                          <a:ea typeface="Calibri"/>
                          <a:cs typeface="Arial"/>
                        </a:rPr>
                        <a:t>38.96%</a:t>
                      </a:r>
                      <a:r>
                        <a:rPr lang="ar-IQ" sz="1000" b="1">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47</a:t>
                      </a:r>
                      <a:r>
                        <a:rPr lang="ar-IQ" sz="1000" b="1">
                          <a:effectLst/>
                          <a:latin typeface="Calibri"/>
                          <a:ea typeface="Calibri"/>
                          <a:cs typeface="Times New Roman"/>
                        </a:rPr>
                        <a:t>(</a:t>
                      </a:r>
                      <a:r>
                        <a:rPr lang="en-US" sz="1000" b="1">
                          <a:effectLst/>
                          <a:latin typeface="Times New Roman"/>
                          <a:ea typeface="Calibri"/>
                          <a:cs typeface="Arial"/>
                        </a:rPr>
                        <a:t>41.04%</a:t>
                      </a:r>
                      <a:r>
                        <a:rPr lang="ar-IQ" sz="1000" b="1">
                          <a:effectLst/>
                          <a:latin typeface="Calibri"/>
                          <a:ea typeface="Calibri"/>
                          <a:cs typeface="Times New Roman"/>
                        </a:rPr>
                        <a:t>)</a:t>
                      </a:r>
                      <a:endParaRPr lang="en-US" sz="1000">
                        <a:effectLst/>
                        <a:latin typeface="Calibri"/>
                        <a:ea typeface="Calibri"/>
                        <a:cs typeface="Arial"/>
                      </a:endParaRPr>
                    </a:p>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0.001</a:t>
                      </a:r>
                      <a:r>
                        <a:rPr lang="ar-IQ" sz="1000" b="1" baseline="30000">
                          <a:effectLst/>
                          <a:latin typeface="Calibri"/>
                          <a:ea typeface="Calibri"/>
                          <a:cs typeface="Times New Roman"/>
                        </a:rPr>
                        <a:t>***</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r" rtl="1">
                        <a:lnSpc>
                          <a:spcPct val="115000"/>
                        </a:lnSpc>
                        <a:spcAft>
                          <a:spcPts val="0"/>
                        </a:spcAft>
                        <a:tabLst>
                          <a:tab pos="204470" algn="l"/>
                          <a:tab pos="362585" algn="ctr"/>
                        </a:tabLst>
                      </a:pPr>
                      <a:r>
                        <a:rPr lang="ar-IQ" sz="1000" b="1">
                          <a:effectLst/>
                          <a:latin typeface="Calibri"/>
                          <a:ea typeface="Calibri"/>
                          <a:cs typeface="Times New Roman"/>
                        </a:rPr>
                        <a:t> </a:t>
                      </a:r>
                      <a:endParaRPr lang="en-US" sz="1000">
                        <a:effectLst/>
                        <a:latin typeface="Calibri"/>
                        <a:ea typeface="Calibri"/>
                        <a:cs typeface="Arial"/>
                      </a:endParaRPr>
                    </a:p>
                    <a:p>
                      <a:pPr algn="ctr" rtl="1">
                        <a:lnSpc>
                          <a:spcPct val="115000"/>
                        </a:lnSpc>
                        <a:spcAft>
                          <a:spcPts val="0"/>
                        </a:spcAft>
                      </a:pPr>
                      <a:r>
                        <a:rPr lang="en-US" sz="1000" b="1">
                          <a:effectLst/>
                          <a:latin typeface="Times New Roman"/>
                          <a:ea typeface="Calibri"/>
                          <a:cs typeface="Arial"/>
                        </a:rPr>
                        <a:t>1.0</a:t>
                      </a:r>
                      <a:endParaRPr lang="en-US" sz="1000">
                        <a:effectLst/>
                        <a:latin typeface="Calibri"/>
                        <a:ea typeface="Calibri"/>
                        <a:cs typeface="Arial"/>
                      </a:endParaRPr>
                    </a:p>
                    <a:p>
                      <a:pPr algn="ctr" rtl="1">
                        <a:lnSpc>
                          <a:spcPct val="115000"/>
                        </a:lnSpc>
                        <a:spcAft>
                          <a:spcPts val="0"/>
                        </a:spcAft>
                        <a:tabLst>
                          <a:tab pos="204470" algn="l"/>
                          <a:tab pos="362585" algn="ctr"/>
                        </a:tabLst>
                      </a:pPr>
                      <a:r>
                        <a:rPr lang="en-US" sz="1000" b="1">
                          <a:effectLst/>
                          <a:latin typeface="Times New Roman"/>
                          <a:ea typeface="Calibri"/>
                          <a:cs typeface="Arial"/>
                        </a:rPr>
                        <a:t>2.30</a:t>
                      </a:r>
                      <a:endParaRPr lang="en-US" sz="100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pPr>
                      <a:r>
                        <a:rPr lang="ar-IQ" sz="1000" b="1" dirty="0">
                          <a:effectLst/>
                          <a:latin typeface="Calibri"/>
                          <a:ea typeface="Calibri"/>
                          <a:cs typeface="Times New Roman"/>
                        </a:rPr>
                        <a:t> </a:t>
                      </a:r>
                      <a:endParaRPr lang="en-US" sz="1000" dirty="0">
                        <a:effectLst/>
                        <a:latin typeface="Calibri"/>
                        <a:ea typeface="Calibri"/>
                        <a:cs typeface="Arial"/>
                      </a:endParaRPr>
                    </a:p>
                    <a:p>
                      <a:pPr algn="ctr" rtl="1">
                        <a:lnSpc>
                          <a:spcPct val="115000"/>
                        </a:lnSpc>
                        <a:spcAft>
                          <a:spcPts val="0"/>
                        </a:spcAft>
                      </a:pPr>
                      <a:r>
                        <a:rPr lang="en-US" sz="1000" b="1" dirty="0">
                          <a:effectLst/>
                          <a:latin typeface="Times New Roman"/>
                          <a:ea typeface="Calibri"/>
                          <a:cs typeface="Arial"/>
                        </a:rPr>
                        <a:t>3.98-1.33</a:t>
                      </a:r>
                      <a:endParaRPr lang="en-US" sz="1000" dirty="0">
                        <a:effectLst/>
                        <a:latin typeface="Calibri"/>
                        <a:ea typeface="Calibri"/>
                        <a:cs typeface="Arial"/>
                      </a:endParaRPr>
                    </a:p>
                  </a:txBody>
                  <a:tcPr marL="41509" marR="41509"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r>
            </a:tbl>
          </a:graphicData>
        </a:graphic>
      </p:graphicFrame>
      <p:sp>
        <p:nvSpPr>
          <p:cNvPr id="2" name="مستطيل 1"/>
          <p:cNvSpPr/>
          <p:nvPr/>
        </p:nvSpPr>
        <p:spPr>
          <a:xfrm>
            <a:off x="2555776" y="1639383"/>
            <a:ext cx="6248926" cy="410882"/>
          </a:xfrm>
          <a:prstGeom prst="rect">
            <a:avLst/>
          </a:prstGeom>
        </p:spPr>
        <p:txBody>
          <a:bodyPr wrap="square">
            <a:spAutoFit/>
          </a:bodyPr>
          <a:lstStyle/>
          <a:p>
            <a:pPr algn="just">
              <a:lnSpc>
                <a:spcPct val="115000"/>
              </a:lnSpc>
              <a:spcAft>
                <a:spcPts val="1000"/>
              </a:spcAft>
            </a:pPr>
            <a:r>
              <a:rPr lang="ar-SA" b="1" dirty="0">
                <a:latin typeface="Calibri"/>
                <a:ea typeface="Calibri"/>
                <a:cs typeface="Simplified Arabic"/>
              </a:rPr>
              <a:t>جدول(</a:t>
            </a:r>
            <a:r>
              <a:rPr lang="ar-SA" b="1" dirty="0">
                <a:latin typeface="Calibri"/>
                <a:ea typeface="Calibri"/>
                <a:cs typeface="Times New Roman"/>
              </a:rPr>
              <a:t>4-8</a:t>
            </a:r>
            <a:r>
              <a:rPr lang="ar-SA" b="1" dirty="0">
                <a:latin typeface="Calibri"/>
                <a:ea typeface="Calibri"/>
                <a:cs typeface="Simplified Arabic"/>
              </a:rPr>
              <a:t>): عوامل الخطورة </a:t>
            </a:r>
            <a:r>
              <a:rPr lang="ar-SA" b="1" dirty="0" err="1">
                <a:latin typeface="Calibri"/>
                <a:ea typeface="Calibri"/>
                <a:cs typeface="Simplified Arabic"/>
              </a:rPr>
              <a:t>للاصابة</a:t>
            </a:r>
            <a:r>
              <a:rPr lang="ar-SA" b="1" dirty="0">
                <a:latin typeface="Calibri"/>
                <a:ea typeface="Calibri"/>
                <a:cs typeface="Simplified Arabic"/>
              </a:rPr>
              <a:t> بالسرطان</a:t>
            </a:r>
            <a:endParaRPr lang="en-US" sz="1400" dirty="0">
              <a:effectLst/>
              <a:latin typeface="Calibri"/>
              <a:ea typeface="Calibri"/>
              <a:cs typeface="Arial"/>
            </a:endParaRPr>
          </a:p>
        </p:txBody>
      </p:sp>
      <p:sp>
        <p:nvSpPr>
          <p:cNvPr id="3" name="مستطيل 2"/>
          <p:cNvSpPr/>
          <p:nvPr/>
        </p:nvSpPr>
        <p:spPr>
          <a:xfrm>
            <a:off x="539552" y="280549"/>
            <a:ext cx="8265150" cy="1477328"/>
          </a:xfrm>
          <a:prstGeom prst="rect">
            <a:avLst/>
          </a:prstGeom>
        </p:spPr>
        <p:txBody>
          <a:bodyPr wrap="square">
            <a:spAutoFit/>
          </a:bodyPr>
          <a:lstStyle/>
          <a:p>
            <a:pPr lvl="0" algn="just">
              <a:spcBef>
                <a:spcPct val="20000"/>
              </a:spcBef>
              <a:buClr>
                <a:srgbClr val="0BD0D9"/>
              </a:buClr>
              <a:buSzPct val="95000"/>
            </a:pPr>
            <a:r>
              <a:rPr lang="ar-IQ" dirty="0">
                <a:solidFill>
                  <a:prstClr val="black"/>
                </a:solidFill>
                <a:latin typeface="Simplified Arabic" panose="02020603050405020304" pitchFamily="18" charset="-78"/>
                <a:cs typeface="Simplified Arabic" panose="02020603050405020304" pitchFamily="18" charset="-78"/>
              </a:rPr>
              <a:t>أ</a:t>
            </a:r>
            <a:r>
              <a:rPr lang="ar-IQ" b="1" dirty="0">
                <a:solidFill>
                  <a:prstClr val="black"/>
                </a:solidFill>
                <a:latin typeface="Simplified Arabic" panose="02020603050405020304" pitchFamily="18" charset="-78"/>
                <a:cs typeface="Simplified Arabic" panose="02020603050405020304" pitchFamily="18" charset="-78"/>
              </a:rPr>
              <a:t>ظهرت النتائج  الحالية وجود فرقِ معنويَ لكل من العمر والجنس </a:t>
            </a:r>
            <a:r>
              <a:rPr lang="ar-IQ" b="1" dirty="0" smtClean="0">
                <a:solidFill>
                  <a:prstClr val="black"/>
                </a:solidFill>
                <a:latin typeface="Simplified Arabic" panose="02020603050405020304" pitchFamily="18" charset="-78"/>
                <a:cs typeface="Simplified Arabic" panose="02020603050405020304" pitchFamily="18" charset="-78"/>
              </a:rPr>
              <a:t>والوظيفة والسكن وحالة </a:t>
            </a:r>
            <a:r>
              <a:rPr lang="ar-IQ" b="1" dirty="0">
                <a:solidFill>
                  <a:prstClr val="black"/>
                </a:solidFill>
                <a:latin typeface="Simplified Arabic" panose="02020603050405020304" pitchFamily="18" charset="-78"/>
                <a:cs typeface="Simplified Arabic" panose="02020603050405020304" pitchFamily="18" charset="-78"/>
              </a:rPr>
              <a:t>التدخين  </a:t>
            </a:r>
            <a:r>
              <a:rPr lang="ar-IQ" b="1" dirty="0" smtClean="0">
                <a:solidFill>
                  <a:prstClr val="black"/>
                </a:solidFill>
                <a:latin typeface="Simplified Arabic" panose="02020603050405020304" pitchFamily="18" charset="-78"/>
                <a:cs typeface="Simplified Arabic" panose="02020603050405020304" pitchFamily="18" charset="-78"/>
              </a:rPr>
              <a:t>على </a:t>
            </a:r>
            <a:r>
              <a:rPr lang="ar-IQ" b="1" dirty="0">
                <a:solidFill>
                  <a:prstClr val="black"/>
                </a:solidFill>
                <a:latin typeface="Simplified Arabic" panose="02020603050405020304" pitchFamily="18" charset="-78"/>
                <a:cs typeface="Simplified Arabic" panose="02020603050405020304" pitchFamily="18" charset="-78"/>
              </a:rPr>
              <a:t>تطور سرطان </a:t>
            </a:r>
            <a:r>
              <a:rPr lang="ar-IQ" b="1" dirty="0" smtClean="0">
                <a:solidFill>
                  <a:prstClr val="black"/>
                </a:solidFill>
                <a:latin typeface="Simplified Arabic" panose="02020603050405020304" pitchFamily="18" charset="-78"/>
                <a:cs typeface="Simplified Arabic" panose="02020603050405020304" pitchFamily="18" charset="-78"/>
              </a:rPr>
              <a:t>في </a:t>
            </a:r>
            <a:r>
              <a:rPr lang="ar-IQ" b="1" dirty="0">
                <a:solidFill>
                  <a:prstClr val="black"/>
                </a:solidFill>
                <a:latin typeface="Simplified Arabic" panose="02020603050405020304" pitchFamily="18" charset="-78"/>
                <a:cs typeface="Simplified Arabic" panose="02020603050405020304" pitchFamily="18" charset="-78"/>
              </a:rPr>
              <a:t>المرضى المصابين </a:t>
            </a:r>
            <a:r>
              <a:rPr lang="ar-IQ" b="1" dirty="0" smtClean="0">
                <a:solidFill>
                  <a:prstClr val="black"/>
                </a:solidFill>
                <a:latin typeface="Simplified Arabic" panose="02020603050405020304" pitchFamily="18" charset="-78"/>
                <a:cs typeface="Simplified Arabic" panose="02020603050405020304" pitchFamily="18" charset="-78"/>
              </a:rPr>
              <a:t>بداء المقوسات. </a:t>
            </a:r>
            <a:r>
              <a:rPr lang="ar-IQ" b="1" dirty="0">
                <a:solidFill>
                  <a:prstClr val="black"/>
                </a:solidFill>
                <a:latin typeface="Simplified Arabic" panose="02020603050405020304" pitchFamily="18" charset="-78"/>
                <a:cs typeface="Simplified Arabic" panose="02020603050405020304" pitchFamily="18" charset="-78"/>
              </a:rPr>
              <a:t>وان الاناث </a:t>
            </a:r>
            <a:r>
              <a:rPr lang="ar-IQ" b="1" dirty="0" smtClean="0">
                <a:solidFill>
                  <a:prstClr val="black"/>
                </a:solidFill>
                <a:latin typeface="Simplified Arabic" panose="02020603050405020304" pitchFamily="18" charset="-78"/>
                <a:cs typeface="Simplified Arabic" panose="02020603050405020304" pitchFamily="18" charset="-78"/>
              </a:rPr>
              <a:t>اكثر تعرضا </a:t>
            </a:r>
            <a:r>
              <a:rPr lang="ar-IQ" b="1" dirty="0" err="1" smtClean="0">
                <a:solidFill>
                  <a:prstClr val="black"/>
                </a:solidFill>
                <a:latin typeface="Simplified Arabic" panose="02020603050405020304" pitchFamily="18" charset="-78"/>
                <a:cs typeface="Simplified Arabic" panose="02020603050405020304" pitchFamily="18" charset="-78"/>
              </a:rPr>
              <a:t>للاصابة</a:t>
            </a:r>
            <a:r>
              <a:rPr lang="ar-IQ" b="1" dirty="0" smtClean="0">
                <a:solidFill>
                  <a:prstClr val="black"/>
                </a:solidFill>
                <a:latin typeface="Simplified Arabic" panose="02020603050405020304" pitchFamily="18" charset="-78"/>
                <a:cs typeface="Simplified Arabic" panose="02020603050405020304" pitchFamily="18" charset="-78"/>
              </a:rPr>
              <a:t> من </a:t>
            </a:r>
            <a:r>
              <a:rPr lang="ar-IQ" b="1" dirty="0">
                <a:solidFill>
                  <a:prstClr val="black"/>
                </a:solidFill>
                <a:latin typeface="Simplified Arabic" panose="02020603050405020304" pitchFamily="18" charset="-78"/>
                <a:cs typeface="Simplified Arabic" panose="02020603050405020304" pitchFamily="18" charset="-78"/>
              </a:rPr>
              <a:t>الذكور </a:t>
            </a:r>
            <a:r>
              <a:rPr lang="ar-IQ" b="1" dirty="0" smtClean="0">
                <a:solidFill>
                  <a:prstClr val="black"/>
                </a:solidFill>
                <a:latin typeface="Simplified Arabic" panose="02020603050405020304" pitchFamily="18" charset="-78"/>
                <a:cs typeface="Simplified Arabic" panose="02020603050405020304" pitchFamily="18" charset="-78"/>
              </a:rPr>
              <a:t>, </a:t>
            </a:r>
            <a:r>
              <a:rPr lang="ar-IQ" b="1" dirty="0">
                <a:solidFill>
                  <a:prstClr val="black"/>
                </a:solidFill>
                <a:latin typeface="Simplified Arabic" panose="02020603050405020304" pitchFamily="18" charset="-78"/>
                <a:cs typeface="Simplified Arabic" panose="02020603050405020304" pitchFamily="18" charset="-78"/>
              </a:rPr>
              <a:t>ويتطور مرض السرطان لدى المرضى المصابين </a:t>
            </a:r>
            <a:r>
              <a:rPr lang="ar-IQ" b="1" dirty="0" smtClean="0">
                <a:solidFill>
                  <a:prstClr val="black"/>
                </a:solidFill>
                <a:latin typeface="Simplified Arabic" panose="02020603050405020304" pitchFamily="18" charset="-78"/>
                <a:cs typeface="Simplified Arabic" panose="02020603050405020304" pitchFamily="18" charset="-78"/>
              </a:rPr>
              <a:t>بداء القطط المدخنين </a:t>
            </a:r>
            <a:r>
              <a:rPr lang="ar-IQ" b="1" dirty="0">
                <a:solidFill>
                  <a:prstClr val="black"/>
                </a:solidFill>
                <a:latin typeface="Simplified Arabic" panose="02020603050405020304" pitchFamily="18" charset="-78"/>
                <a:cs typeface="Simplified Arabic" panose="02020603050405020304" pitchFamily="18" charset="-78"/>
              </a:rPr>
              <a:t>بمقدار </a:t>
            </a:r>
            <a:r>
              <a:rPr lang="en-US" b="1" dirty="0" smtClean="0">
                <a:solidFill>
                  <a:prstClr val="black"/>
                </a:solidFill>
                <a:latin typeface="Simplified Arabic" panose="02020603050405020304" pitchFamily="18" charset="-78"/>
                <a:cs typeface="Simplified Arabic" panose="02020603050405020304" pitchFamily="18" charset="-78"/>
              </a:rPr>
              <a:t>2.30 </a:t>
            </a:r>
            <a:r>
              <a:rPr lang="ar-IQ" b="1" dirty="0" smtClean="0">
                <a:solidFill>
                  <a:prstClr val="black"/>
                </a:solidFill>
                <a:latin typeface="Simplified Arabic" panose="02020603050405020304" pitchFamily="18" charset="-78"/>
                <a:cs typeface="Simplified Arabic" panose="02020603050405020304" pitchFamily="18" charset="-78"/>
              </a:rPr>
              <a:t> </a:t>
            </a:r>
            <a:r>
              <a:rPr lang="ar-IQ" b="1" dirty="0">
                <a:solidFill>
                  <a:prstClr val="black"/>
                </a:solidFill>
                <a:latin typeface="Simplified Arabic" panose="02020603050405020304" pitchFamily="18" charset="-78"/>
                <a:cs typeface="Simplified Arabic" panose="02020603050405020304" pitchFamily="18" charset="-78"/>
              </a:rPr>
              <a:t>مرة اكثر من نظرائهم غير المدخنين . ويتعرض المرضى المصابين </a:t>
            </a:r>
            <a:r>
              <a:rPr lang="ar-IQ" b="1" dirty="0" smtClean="0">
                <a:solidFill>
                  <a:prstClr val="black"/>
                </a:solidFill>
                <a:latin typeface="Simplified Arabic" panose="02020603050405020304" pitchFamily="18" charset="-78"/>
                <a:cs typeface="Simplified Arabic" panose="02020603050405020304" pitchFamily="18" charset="-78"/>
              </a:rPr>
              <a:t>بداء القطط من </a:t>
            </a:r>
            <a:r>
              <a:rPr lang="ar-IQ" b="1" dirty="0">
                <a:solidFill>
                  <a:prstClr val="black"/>
                </a:solidFill>
                <a:latin typeface="Simplified Arabic" panose="02020603050405020304" pitchFamily="18" charset="-78"/>
                <a:cs typeface="Simplified Arabic" panose="02020603050405020304" pitchFamily="18" charset="-78"/>
              </a:rPr>
              <a:t>سكان الريف الى تطور سرطان </a:t>
            </a:r>
            <a:r>
              <a:rPr lang="ar-IQ" b="1" dirty="0" smtClean="0">
                <a:solidFill>
                  <a:prstClr val="black"/>
                </a:solidFill>
                <a:latin typeface="Simplified Arabic" panose="02020603050405020304" pitchFamily="18" charset="-78"/>
                <a:cs typeface="Simplified Arabic" panose="02020603050405020304" pitchFamily="18" charset="-78"/>
              </a:rPr>
              <a:t>بمقدار 4.47 </a:t>
            </a:r>
            <a:r>
              <a:rPr lang="ar-IQ" b="1" dirty="0">
                <a:solidFill>
                  <a:prstClr val="black"/>
                </a:solidFill>
                <a:latin typeface="Simplified Arabic" panose="02020603050405020304" pitchFamily="18" charset="-78"/>
                <a:cs typeface="Simplified Arabic" panose="02020603050405020304" pitchFamily="18" charset="-78"/>
              </a:rPr>
              <a:t>مرة مقارنة مع سكان المدينة .</a:t>
            </a:r>
          </a:p>
        </p:txBody>
      </p:sp>
    </p:spTree>
    <p:extLst>
      <p:ext uri="{BB962C8B-B14F-4D97-AF65-F5344CB8AC3E}">
        <p14:creationId xmlns:p14="http://schemas.microsoft.com/office/powerpoint/2010/main" val="897497081"/>
      </p:ext>
    </p:extLst>
  </p:cSld>
  <p:clrMapOvr>
    <a:masterClrMapping/>
  </p:clrMapOvr>
  <mc:AlternateContent xmlns:mc="http://schemas.openxmlformats.org/markup-compatibility/2006">
    <mc:Choice xmlns:p14="http://schemas.microsoft.com/office/powerpoint/2010/main" Requires="p14">
      <p:transition spd="med">
        <p14:doors dir="vert"/>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892480" cy="8209940"/>
          </a:xfrm>
          <a:prstGeom prst="rect">
            <a:avLst/>
          </a:prstGeom>
        </p:spPr>
        <p:txBody>
          <a:bodyPr wrap="square">
            <a:spAutoFit/>
          </a:bodyPr>
          <a:lstStyle/>
          <a:p>
            <a:pPr algn="just">
              <a:lnSpc>
                <a:spcPct val="150000"/>
              </a:lnSpc>
              <a:spcAft>
                <a:spcPts val="1000"/>
              </a:spcAft>
            </a:pPr>
            <a:r>
              <a:rPr lang="ar-IQ" sz="2000" b="1" dirty="0" smtClean="0">
                <a:latin typeface="Calibri"/>
                <a:ea typeface="Calibri"/>
                <a:cs typeface="Simplified Arabic"/>
              </a:rPr>
              <a:t>الاستنتاجات </a:t>
            </a:r>
            <a:r>
              <a:rPr lang="ar-IQ" sz="2000" b="1" dirty="0">
                <a:latin typeface="Calibri"/>
                <a:ea typeface="Calibri"/>
                <a:cs typeface="Simplified Arabic"/>
              </a:rPr>
              <a:t>والتوصيات</a:t>
            </a:r>
            <a:r>
              <a:rPr lang="ar-IQ" sz="2000" dirty="0">
                <a:latin typeface="Calibri"/>
                <a:ea typeface="Calibri"/>
                <a:cs typeface="Simplified Arabic"/>
              </a:rPr>
              <a:t> :             </a:t>
            </a:r>
            <a:r>
              <a:rPr lang="en-US" sz="2000" dirty="0">
                <a:latin typeface="Times New Roman"/>
                <a:ea typeface="Calibri"/>
                <a:cs typeface="Arial"/>
              </a:rPr>
              <a:t>Conclusions  and  Recommendation   </a:t>
            </a:r>
            <a:r>
              <a:rPr lang="en-US" sz="2000" dirty="0">
                <a:latin typeface="Simplified Arabic"/>
                <a:ea typeface="Calibri"/>
                <a:cs typeface="Arial"/>
              </a:rPr>
              <a:t> </a:t>
            </a:r>
            <a:endParaRPr lang="en-US" sz="2000" dirty="0">
              <a:latin typeface="Calibri"/>
              <a:ea typeface="Calibri"/>
              <a:cs typeface="Arial"/>
            </a:endParaRPr>
          </a:p>
          <a:p>
            <a:pPr algn="just">
              <a:lnSpc>
                <a:spcPct val="150000"/>
              </a:lnSpc>
              <a:spcAft>
                <a:spcPts val="1000"/>
              </a:spcAft>
              <a:tabLst>
                <a:tab pos="4521835" algn="l"/>
              </a:tabLst>
            </a:pPr>
            <a:r>
              <a:rPr lang="ar-IQ" sz="2000" b="1" dirty="0" smtClean="0">
                <a:latin typeface="Calibri"/>
                <a:ea typeface="Calibri"/>
                <a:cs typeface="Simplified Arabic"/>
              </a:rPr>
              <a:t>الاستنتاجات</a:t>
            </a:r>
            <a:r>
              <a:rPr lang="ar-IQ" sz="2000" b="1" dirty="0">
                <a:latin typeface="Calibri"/>
                <a:ea typeface="Calibri"/>
                <a:cs typeface="Simplified Arabic"/>
              </a:rPr>
              <a:t>	</a:t>
            </a:r>
            <a:endParaRPr lang="en-US" sz="2000" dirty="0">
              <a:latin typeface="Calibri"/>
              <a:ea typeface="Calibri"/>
              <a:cs typeface="Arial"/>
            </a:endParaRPr>
          </a:p>
          <a:p>
            <a:pPr marL="342900" lvl="0" indent="-342900" algn="just">
              <a:lnSpc>
                <a:spcPct val="150000"/>
              </a:lnSpc>
              <a:buFont typeface="+mj-lt"/>
              <a:buAutoNum type="arabicPeriod"/>
            </a:pPr>
            <a:r>
              <a:rPr lang="ar-IQ" sz="2000" dirty="0">
                <a:latin typeface="Calibri"/>
                <a:ea typeface="Calibri"/>
                <a:cs typeface="Simplified Arabic"/>
              </a:rPr>
              <a:t>ارتفاع نسبة الاصابة بداء المقوسات بين مرضى السرطان مقارنة بالسيطرة.</a:t>
            </a:r>
            <a:endParaRPr lang="en-US" sz="2000" dirty="0">
              <a:latin typeface="Calibri"/>
              <a:ea typeface="Calibri"/>
              <a:cs typeface="Arial"/>
            </a:endParaRPr>
          </a:p>
          <a:p>
            <a:pPr marL="342900" lvl="0" indent="-342900" algn="just">
              <a:lnSpc>
                <a:spcPct val="150000"/>
              </a:lnSpc>
              <a:spcAft>
                <a:spcPts val="1000"/>
              </a:spcAft>
              <a:buFont typeface="+mj-lt"/>
              <a:buAutoNum type="arabicPeriod"/>
            </a:pPr>
            <a:r>
              <a:rPr lang="ar-IQ" sz="2000" dirty="0">
                <a:latin typeface="Calibri"/>
                <a:ea typeface="Calibri"/>
                <a:cs typeface="Simplified Arabic"/>
              </a:rPr>
              <a:t>تشابه بعض عوامل الخطورة للسرطان وداء المقوسات </a:t>
            </a:r>
            <a:r>
              <a:rPr lang="ar-IQ" sz="2000" dirty="0" err="1">
                <a:latin typeface="Calibri"/>
                <a:ea typeface="Calibri"/>
                <a:cs typeface="Simplified Arabic"/>
              </a:rPr>
              <a:t>الكونيدية</a:t>
            </a:r>
            <a:r>
              <a:rPr lang="ar-IQ" sz="2000" dirty="0">
                <a:latin typeface="Calibri"/>
                <a:ea typeface="Calibri"/>
                <a:cs typeface="Simplified Arabic"/>
              </a:rPr>
              <a:t> من خلال التشابه في النتائج المتحصل عليها</a:t>
            </a:r>
            <a:endParaRPr lang="en-US" sz="2000" dirty="0">
              <a:latin typeface="Calibri"/>
              <a:ea typeface="Calibri"/>
              <a:cs typeface="Arial"/>
            </a:endParaRPr>
          </a:p>
          <a:p>
            <a:pPr marL="342900" lvl="0" indent="-342900" algn="just">
              <a:lnSpc>
                <a:spcPct val="150000"/>
              </a:lnSpc>
              <a:spcAft>
                <a:spcPts val="1000"/>
              </a:spcAft>
              <a:buFont typeface="+mj-lt"/>
              <a:buAutoNum type="arabicPeriod"/>
            </a:pPr>
            <a:r>
              <a:rPr lang="ar-IQ" sz="2000" dirty="0">
                <a:latin typeface="Calibri"/>
                <a:ea typeface="Calibri"/>
                <a:cs typeface="Simplified Arabic"/>
              </a:rPr>
              <a:t>وجود  علاقة موجبة بين داء المقوسات </a:t>
            </a:r>
            <a:r>
              <a:rPr lang="ar-IQ" sz="2000" dirty="0" err="1">
                <a:latin typeface="Calibri"/>
                <a:ea typeface="Calibri"/>
                <a:cs typeface="Simplified Arabic"/>
              </a:rPr>
              <a:t>الكونيدية</a:t>
            </a:r>
            <a:r>
              <a:rPr lang="ar-IQ" sz="2000" dirty="0">
                <a:latin typeface="Calibri"/>
                <a:ea typeface="Calibri"/>
                <a:cs typeface="Simplified Arabic"/>
              </a:rPr>
              <a:t> والسرطان. </a:t>
            </a:r>
            <a:endParaRPr lang="en-US" sz="2000" dirty="0">
              <a:latin typeface="Calibri"/>
              <a:ea typeface="Calibri"/>
              <a:cs typeface="Arial"/>
            </a:endParaRPr>
          </a:p>
          <a:p>
            <a:pPr algn="just">
              <a:lnSpc>
                <a:spcPct val="150000"/>
              </a:lnSpc>
              <a:spcAft>
                <a:spcPts val="1000"/>
              </a:spcAft>
            </a:pPr>
            <a:r>
              <a:rPr lang="ar-IQ" sz="2000" b="1" dirty="0">
                <a:latin typeface="Calibri"/>
                <a:ea typeface="Calibri"/>
                <a:cs typeface="Simplified Arabic"/>
              </a:rPr>
              <a:t> </a:t>
            </a:r>
            <a:r>
              <a:rPr lang="ar-IQ" sz="2000" b="1" dirty="0" smtClean="0">
                <a:latin typeface="Calibri"/>
                <a:ea typeface="Calibri"/>
                <a:cs typeface="Simplified Arabic"/>
              </a:rPr>
              <a:t>  التوصيات </a:t>
            </a:r>
            <a:r>
              <a:rPr lang="ar-IQ" sz="2000" b="1" dirty="0">
                <a:latin typeface="Calibri"/>
                <a:ea typeface="Calibri"/>
                <a:cs typeface="Simplified Arabic"/>
              </a:rPr>
              <a:t>:	</a:t>
            </a:r>
            <a:endParaRPr lang="en-US" sz="2000" dirty="0">
              <a:latin typeface="Calibri"/>
              <a:ea typeface="Calibri"/>
              <a:cs typeface="Arial"/>
            </a:endParaRPr>
          </a:p>
          <a:p>
            <a:pPr marL="342900" lvl="0" indent="-342900" algn="just">
              <a:lnSpc>
                <a:spcPct val="150000"/>
              </a:lnSpc>
              <a:buSzPts val="1600"/>
              <a:buFont typeface="+mj-lt"/>
              <a:buAutoNum type="arabicPeriod"/>
            </a:pPr>
            <a:r>
              <a:rPr lang="ar-IQ" sz="2000" dirty="0">
                <a:latin typeface="Calibri"/>
                <a:ea typeface="Calibri"/>
                <a:cs typeface="Simplified Arabic"/>
              </a:rPr>
              <a:t> أجراء   فحص دوري  لداء المقوسات  بين  مرضى السرطان  وبين  الاشخاص  الاصحاء. اجراء المزيد من الدراسات المسحية لداء المقوسات بين مرضى السرطان وشمول  اعداد اكبر بالدراسة في المحافظة  وعلى مستوى  المحافظات الاخرى في العراق.</a:t>
            </a:r>
            <a:endParaRPr lang="en-US" sz="2000" dirty="0">
              <a:latin typeface="Calibri"/>
              <a:ea typeface="Calibri"/>
              <a:cs typeface="Arial"/>
            </a:endParaRPr>
          </a:p>
          <a:p>
            <a:pPr marL="342900" lvl="0" indent="-342900" algn="just">
              <a:lnSpc>
                <a:spcPct val="150000"/>
              </a:lnSpc>
              <a:buSzPts val="1600"/>
              <a:buFont typeface="+mj-lt"/>
              <a:buAutoNum type="arabicPeriod"/>
            </a:pPr>
            <a:r>
              <a:rPr lang="ar-IQ" sz="2000" dirty="0">
                <a:latin typeface="Calibri"/>
                <a:ea typeface="Calibri"/>
                <a:cs typeface="Simplified Arabic"/>
              </a:rPr>
              <a:t>اجراء دراسة جزيئية مناعية لمعرفة الميكانيكية التي تلعب  دورا في اصابة  مرضى  السرطان بداء المقوسات.</a:t>
            </a:r>
            <a:endParaRPr lang="en-US" sz="2000" dirty="0">
              <a:latin typeface="Calibri"/>
              <a:ea typeface="Calibri"/>
              <a:cs typeface="Arial"/>
            </a:endParaRPr>
          </a:p>
          <a:p>
            <a:pPr marL="457200" algn="just">
              <a:lnSpc>
                <a:spcPct val="150000"/>
              </a:lnSpc>
            </a:pPr>
            <a:r>
              <a:rPr lang="en-US" sz="2000" dirty="0">
                <a:latin typeface="Simplified Arabic"/>
                <a:ea typeface="Calibri"/>
                <a:cs typeface="Arial"/>
              </a:rPr>
              <a:t> </a:t>
            </a:r>
            <a:endParaRPr lang="en-US" sz="2000" dirty="0">
              <a:latin typeface="Calibri"/>
              <a:ea typeface="Calibri"/>
              <a:cs typeface="Arial"/>
            </a:endParaRPr>
          </a:p>
          <a:p>
            <a:pPr marL="457200" algn="just">
              <a:lnSpc>
                <a:spcPct val="150000"/>
              </a:lnSpc>
            </a:pPr>
            <a:r>
              <a:rPr lang="en-US" sz="2000" dirty="0">
                <a:latin typeface="Simplified Arabic"/>
                <a:ea typeface="Calibri"/>
                <a:cs typeface="Arial"/>
              </a:rPr>
              <a:t> </a:t>
            </a:r>
            <a:endParaRPr lang="en-US" sz="2000" dirty="0">
              <a:latin typeface="Calibri"/>
              <a:ea typeface="Calibri"/>
              <a:cs typeface="Arial"/>
            </a:endParaRPr>
          </a:p>
          <a:p>
            <a:pPr marL="499110" algn="just">
              <a:lnSpc>
                <a:spcPct val="150000"/>
              </a:lnSpc>
              <a:spcAft>
                <a:spcPts val="1000"/>
              </a:spcAft>
            </a:pPr>
            <a:r>
              <a:rPr lang="ar-IQ" sz="2000" dirty="0">
                <a:latin typeface="Calibri"/>
                <a:ea typeface="Calibri"/>
                <a:cs typeface="Simplified Arabic"/>
              </a:rPr>
              <a:t> </a:t>
            </a:r>
            <a:endParaRPr lang="en-US" sz="2000" dirty="0">
              <a:latin typeface="Calibri"/>
              <a:ea typeface="Calibri"/>
              <a:cs typeface="Arial"/>
            </a:endParaRPr>
          </a:p>
          <a:p>
            <a:pPr algn="just">
              <a:lnSpc>
                <a:spcPct val="150000"/>
              </a:lnSpc>
              <a:spcAft>
                <a:spcPts val="1000"/>
              </a:spcAft>
            </a:pPr>
            <a:r>
              <a:rPr lang="en-US" sz="2000" dirty="0">
                <a:latin typeface="Simplified Arabic"/>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3368694501"/>
      </p:ext>
    </p:extLst>
  </p:cSld>
  <p:clrMapOvr>
    <a:masterClrMapping/>
  </p:clrMapOvr>
  <mc:AlternateContent xmlns:mc="http://schemas.openxmlformats.org/markup-compatibility/2006">
    <mc:Choice xmlns:p14="http://schemas.microsoft.com/office/powerpoint/2010/main" Requires="p14">
      <p:transition spd="med">
        <p14:doors dir="vert"/>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1" y="4372168"/>
            <a:ext cx="7334200" cy="1143000"/>
          </a:xfrm>
        </p:spPr>
        <p:txBody>
          <a:bodyPr/>
          <a:lstStyle/>
          <a:p>
            <a:pPr algn="ctr"/>
            <a:r>
              <a:rPr lang="ar-IQ" dirty="0" smtClean="0"/>
              <a:t>شكرا لحسن الاصغاء</a:t>
            </a:r>
            <a:endParaRPr lang="ar-IQ" dirty="0"/>
          </a:p>
        </p:txBody>
      </p:sp>
      <p:pic>
        <p:nvPicPr>
          <p:cNvPr id="1026" name="Picture 2" descr="C:\Users\ALMustafa\Download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0" y="0"/>
            <a:ext cx="9144000" cy="7245423"/>
          </a:xfrm>
          <a:prstGeom prst="rect">
            <a:avLst/>
          </a:prstGeom>
          <a:noFill/>
          <a:extLst>
            <a:ext uri="{909E8E84-426E-40DD-AFC4-6F175D3DCCD1}">
              <a14:hiddenFill xmlns:a14="http://schemas.microsoft.com/office/drawing/2010/main">
                <a:solidFill>
                  <a:srgbClr val="FFFFFF"/>
                </a:solidFill>
              </a14:hiddenFill>
            </a:ext>
          </a:extLst>
        </p:spPr>
      </p:pic>
      <p:sp>
        <p:nvSpPr>
          <p:cNvPr id="6" name="عنوان 1"/>
          <p:cNvSpPr>
            <a:spLocks noGrp="1"/>
          </p:cNvSpPr>
          <p:nvPr/>
        </p:nvSpPr>
        <p:spPr>
          <a:xfrm rot="19467451">
            <a:off x="1977327" y="2087723"/>
            <a:ext cx="8229600" cy="114300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72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Calibri"/>
                <a:ea typeface="+mj-ea"/>
                <a:cs typeface="Times New Roman"/>
              </a:rPr>
              <a:t>شكراً لأصغائكم </a:t>
            </a:r>
            <a:endParaRPr kumimoji="0" lang="ar-IQ" sz="72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Times New Roman"/>
            </a:endParaRPr>
          </a:p>
        </p:txBody>
      </p:sp>
    </p:spTree>
    <p:extLst>
      <p:ext uri="{BB962C8B-B14F-4D97-AF65-F5344CB8AC3E}">
        <p14:creationId xmlns:p14="http://schemas.microsoft.com/office/powerpoint/2010/main" val="866884470"/>
      </p:ext>
    </p:extLst>
  </p:cSld>
  <p:clrMapOvr>
    <a:masterClrMapping/>
  </p:clrMapOvr>
  <mc:AlternateContent xmlns:mc="http://schemas.openxmlformats.org/markup-compatibility/2006">
    <mc:Choice xmlns:p14="http://schemas.microsoft.com/office/powerpoint/2010/main" Requires="p14">
      <p:transition spd="med">
        <p14:honeycomb/>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2237963"/>
            <a:ext cx="8208912" cy="830997"/>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ar-IQ"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تحديد الانتشار المصلي لداء المقوسات بين مرضى السرطان</a:t>
            </a:r>
            <a:endParaRPr lang="ar-SA"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مستطيل 4"/>
          <p:cNvSpPr/>
          <p:nvPr/>
        </p:nvSpPr>
        <p:spPr>
          <a:xfrm>
            <a:off x="395536" y="3068960"/>
            <a:ext cx="8208912" cy="1938992"/>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n-US" sz="40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Seroprevalence</a:t>
            </a: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Determination of Toxoplasmosis among Cancer patients</a:t>
            </a:r>
            <a:endParaRPr lang="ar-SA"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شريط إلى الأسفل 6"/>
          <p:cNvSpPr/>
          <p:nvPr/>
        </p:nvSpPr>
        <p:spPr>
          <a:xfrm>
            <a:off x="0" y="0"/>
            <a:ext cx="9144000" cy="1124744"/>
          </a:xfrm>
          <a:prstGeom prst="ribbon">
            <a:avLst/>
          </a:prstGeom>
          <a:ln/>
        </p:spPr>
        <p:style>
          <a:lnRef idx="3">
            <a:schemeClr val="lt1"/>
          </a:lnRef>
          <a:fillRef idx="1">
            <a:schemeClr val="accent2"/>
          </a:fillRef>
          <a:effectRef idx="1">
            <a:schemeClr val="accent2"/>
          </a:effectRef>
          <a:fontRef idx="minor">
            <a:schemeClr val="lt1"/>
          </a:fontRef>
        </p:style>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6600" b="0" i="0" u="none" strike="noStrike" kern="1200" cap="none" spc="0" normalizeH="0" baseline="0" noProof="0" dirty="0" smtClean="0">
                <a:ln>
                  <a:noFill/>
                </a:ln>
                <a:solidFill>
                  <a:srgbClr val="FFFF00"/>
                </a:solidFill>
                <a:effectLst/>
                <a:uLnTx/>
                <a:uFillTx/>
                <a:latin typeface="Constantia"/>
                <a:ea typeface="+mn-ea"/>
              </a:rPr>
              <a:t>العنوان</a:t>
            </a:r>
            <a:endParaRPr kumimoji="0" lang="ar-IQ" sz="1800" b="0" i="0" u="none" strike="noStrike" kern="1200" cap="none" spc="0" normalizeH="0" baseline="0" noProof="0" dirty="0">
              <a:ln>
                <a:noFill/>
              </a:ln>
              <a:solidFill>
                <a:srgbClr val="FFFF00"/>
              </a:solidFill>
              <a:effectLst/>
              <a:uLnTx/>
              <a:uFillTx/>
              <a:latin typeface="Constantia"/>
              <a:ea typeface="+mn-ea"/>
            </a:endParaRPr>
          </a:p>
        </p:txBody>
      </p:sp>
    </p:spTree>
    <p:extLst>
      <p:ext uri="{BB962C8B-B14F-4D97-AF65-F5344CB8AC3E}">
        <p14:creationId xmlns:p14="http://schemas.microsoft.com/office/powerpoint/2010/main" val="3017262208"/>
      </p:ext>
    </p:extLst>
  </p:cSld>
  <p:clrMapOvr>
    <a:masterClrMapping/>
  </p:clrMapOvr>
  <mc:AlternateContent xmlns:mc="http://schemas.openxmlformats.org/markup-compatibility/2006">
    <mc:Choice xmlns:p14="http://schemas.microsoft.com/office/powerpoint/2010/main" Requires="p14">
      <p:transition spd="med">
        <p14:switch dir="l"/>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755576" y="1880828"/>
            <a:ext cx="7632848" cy="3096344"/>
          </a:xfrm>
          <a:prstGeom prst="flowChartAlternateProcess">
            <a:avLst/>
          </a:prstGeom>
          <a:solidFill>
            <a:srgbClr val="DBF5F9">
              <a:lumMod val="75000"/>
            </a:srgbClr>
          </a:solidFill>
          <a:ln w="25400" cap="flat" cmpd="sng" algn="ctr">
            <a:solidFill>
              <a:srgbClr val="0F6FC6"/>
            </a:solidFill>
            <a:prstDash val="solid"/>
          </a:ln>
          <a:effectLst>
            <a:innerShdw blurRad="63500" dist="50800" dir="5400000">
              <a:prstClr val="black">
                <a:alpha val="50000"/>
              </a:prstClr>
            </a:innerShdw>
          </a:effectLst>
        </p:spPr>
        <p:txBody>
          <a:bodyPr rtlCol="1" anchor="ctr"/>
          <a:lstStyle>
            <a:defPPr>
              <a:defRPr lang="ar-IQ"/>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6600" b="0" i="0" u="none" strike="noStrike" kern="1200" cap="none" spc="0" normalizeH="0" baseline="0" noProof="0" dirty="0" smtClean="0">
                <a:ln>
                  <a:noFill/>
                </a:ln>
                <a:solidFill>
                  <a:sysClr val="window" lastClr="FFFFFF"/>
                </a:solidFill>
                <a:effectLst/>
                <a:uLnTx/>
                <a:uFillTx/>
                <a:latin typeface="Constantia"/>
                <a:ea typeface="+mn-ea"/>
                <a:cs typeface="Traditional Arabic"/>
              </a:rPr>
              <a:t>المقدمة</a:t>
            </a:r>
            <a:endParaRPr kumimoji="0" lang="ar-IQ" sz="1800" b="0" i="0" u="none" strike="noStrike" kern="1200" cap="none" spc="0" normalizeH="0" baseline="0" noProof="0" dirty="0">
              <a:ln>
                <a:noFill/>
              </a:ln>
              <a:solidFill>
                <a:sysClr val="window" lastClr="FFFFFF"/>
              </a:solidFill>
              <a:effectLst/>
              <a:uLnTx/>
              <a:uFillTx/>
              <a:latin typeface="Constantia"/>
              <a:ea typeface="+mn-ea"/>
              <a:cs typeface="Traditional Arabic"/>
            </a:endParaRPr>
          </a:p>
        </p:txBody>
      </p:sp>
    </p:spTree>
    <p:extLst>
      <p:ext uri="{BB962C8B-B14F-4D97-AF65-F5344CB8AC3E}">
        <p14:creationId xmlns:p14="http://schemas.microsoft.com/office/powerpoint/2010/main" val="1505089315"/>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611560" y="260648"/>
            <a:ext cx="8136904" cy="5632311"/>
          </a:xfrm>
          <a:prstGeom prst="rect">
            <a:avLst/>
          </a:prstGeom>
        </p:spPr>
        <p:txBody>
          <a:bodyPr wrap="square">
            <a:spAutoFit/>
          </a:bodyPr>
          <a:lstStyle/>
          <a:p>
            <a:pPr algn="just"/>
            <a:r>
              <a:rPr lang="ar-IQ" sz="2400" dirty="0">
                <a:ea typeface="Calibri"/>
                <a:cs typeface="Simplified Arabic"/>
              </a:rPr>
              <a:t> يتسبب طفيلي </a:t>
            </a:r>
            <a:r>
              <a:rPr lang="en-US" sz="2400" i="1" dirty="0">
                <a:latin typeface="Times New Roman"/>
                <a:ea typeface="Calibri"/>
              </a:rPr>
              <a:t>Toxoplasma </a:t>
            </a:r>
            <a:r>
              <a:rPr lang="en-US" sz="2400" i="1" dirty="0" err="1">
                <a:latin typeface="Times New Roman"/>
                <a:ea typeface="Calibri"/>
              </a:rPr>
              <a:t>gondii</a:t>
            </a:r>
            <a:r>
              <a:rPr lang="en-US" sz="2400" i="1" dirty="0">
                <a:latin typeface="Simplified Arabic"/>
                <a:ea typeface="Calibri"/>
              </a:rPr>
              <a:t> </a:t>
            </a:r>
            <a:r>
              <a:rPr lang="ar-IQ" sz="2400" dirty="0">
                <a:ea typeface="Calibri"/>
                <a:cs typeface="Simplified Arabic"/>
              </a:rPr>
              <a:t>في احداث مرض داء المقوسات </a:t>
            </a:r>
            <a:r>
              <a:rPr lang="en-US" sz="2400" dirty="0">
                <a:latin typeface="Times New Roman"/>
                <a:ea typeface="Calibri"/>
              </a:rPr>
              <a:t>Toxoplasmosis</a:t>
            </a:r>
            <a:r>
              <a:rPr lang="ar-IQ" sz="2400" dirty="0">
                <a:ea typeface="Calibri"/>
                <a:cs typeface="Simplified Arabic"/>
              </a:rPr>
              <a:t> والذي يعد واحداً من اهم الامراض المشتركة بين الانسان والحيوان, اذ يصيب هذا الطفيلي جميع الحيوانات الفقرية مؤديا الى حصول مشاكل صحية في كل </a:t>
            </a:r>
            <a:r>
              <a:rPr lang="ar-IQ" sz="2400" dirty="0" smtClean="0">
                <a:ea typeface="Calibri"/>
                <a:cs typeface="Simplified Arabic"/>
              </a:rPr>
              <a:t>منهما. </a:t>
            </a:r>
            <a:r>
              <a:rPr lang="ar-IQ" sz="2400" dirty="0">
                <a:ea typeface="Calibri"/>
                <a:cs typeface="Simplified Arabic"/>
              </a:rPr>
              <a:t>يعد الطفيلي من الكائنات اجبارية التطفل داخل خلايا المضيف,  وتمثل افراد العائلة السنورية </a:t>
            </a:r>
            <a:r>
              <a:rPr lang="en-US" sz="2400" dirty="0">
                <a:latin typeface="Times New Roman"/>
                <a:ea typeface="Calibri"/>
              </a:rPr>
              <a:t>Feline</a:t>
            </a:r>
            <a:r>
              <a:rPr lang="ar-IQ" sz="2400" dirty="0">
                <a:ea typeface="Calibri"/>
                <a:cs typeface="Simplified Arabic"/>
              </a:rPr>
              <a:t> العائل النهائي اذ يحدث فيها التكاثر الجنسي </a:t>
            </a:r>
            <a:r>
              <a:rPr lang="ar-IQ" sz="2400" dirty="0" err="1">
                <a:ea typeface="Calibri"/>
                <a:cs typeface="Simplified Arabic"/>
              </a:rPr>
              <a:t>واللاجنسي</a:t>
            </a:r>
            <a:r>
              <a:rPr lang="ar-IQ" sz="2400" dirty="0">
                <a:ea typeface="Calibri"/>
                <a:cs typeface="Simplified Arabic"/>
              </a:rPr>
              <a:t>,  بينما </a:t>
            </a:r>
            <a:r>
              <a:rPr lang="ar-IQ" sz="2400" dirty="0" err="1" smtClean="0">
                <a:ea typeface="Calibri"/>
                <a:cs typeface="Simplified Arabic"/>
              </a:rPr>
              <a:t>تعدالكائنات</a:t>
            </a:r>
            <a:r>
              <a:rPr lang="ar-IQ" sz="2400" dirty="0" smtClean="0">
                <a:ea typeface="Calibri"/>
                <a:cs typeface="Simplified Arabic"/>
              </a:rPr>
              <a:t> </a:t>
            </a:r>
            <a:r>
              <a:rPr lang="ar-IQ" sz="2400" dirty="0">
                <a:ea typeface="Calibri"/>
                <a:cs typeface="Simplified Arabic"/>
              </a:rPr>
              <a:t>ذوات الدم الحار العائل الوسطي لهذا الطفيلي, اذ يتم فيها التكاثر </a:t>
            </a:r>
            <a:r>
              <a:rPr lang="ar-IQ" sz="2400" dirty="0" err="1">
                <a:ea typeface="Calibri"/>
                <a:cs typeface="Simplified Arabic"/>
              </a:rPr>
              <a:t>اللاجنسي</a:t>
            </a:r>
            <a:r>
              <a:rPr lang="ar-IQ" sz="2400" dirty="0">
                <a:ea typeface="Calibri"/>
                <a:cs typeface="Simplified Arabic"/>
              </a:rPr>
              <a:t> </a:t>
            </a:r>
            <a:r>
              <a:rPr lang="ar-IQ" sz="2400" dirty="0" smtClean="0">
                <a:ea typeface="Calibri"/>
                <a:cs typeface="Simplified Arabic"/>
              </a:rPr>
              <a:t>وهنالك </a:t>
            </a:r>
            <a:r>
              <a:rPr lang="ar-IQ" sz="2400" dirty="0">
                <a:ea typeface="Calibri"/>
                <a:cs typeface="Simplified Arabic"/>
              </a:rPr>
              <a:t>طرق مهمة لانتقال المرض وذلك من خلال تناول الاطوار المعدية الموجودة في اللحوم الغير مطبوخة بشكل جيد او الغذاء والماء الملوثين بهذه الاطوار او من خلال ملامسة القطط او البيئة الملوثة </a:t>
            </a:r>
            <a:r>
              <a:rPr lang="ar-IQ" sz="2400" dirty="0" err="1">
                <a:ea typeface="Calibri"/>
                <a:cs typeface="Simplified Arabic"/>
              </a:rPr>
              <a:t>بالاطوار</a:t>
            </a:r>
            <a:r>
              <a:rPr lang="ar-IQ" sz="2400" dirty="0">
                <a:ea typeface="Calibri"/>
                <a:cs typeface="Simplified Arabic"/>
              </a:rPr>
              <a:t> </a:t>
            </a:r>
            <a:r>
              <a:rPr lang="ar-IQ" sz="2400" dirty="0" smtClean="0">
                <a:ea typeface="Calibri"/>
                <a:cs typeface="Simplified Arabic"/>
              </a:rPr>
              <a:t>المعدية. </a:t>
            </a:r>
            <a:r>
              <a:rPr lang="ar-IQ" sz="2400" dirty="0">
                <a:ea typeface="Calibri"/>
                <a:cs typeface="Simplified Arabic"/>
              </a:rPr>
              <a:t>ويعد اخطر طرق انتقال المرض عن طريق المشيمة من الام الى </a:t>
            </a:r>
            <a:r>
              <a:rPr lang="ar-IQ" sz="2400" dirty="0" smtClean="0">
                <a:ea typeface="Calibri"/>
                <a:cs typeface="Simplified Arabic"/>
              </a:rPr>
              <a:t>جنينها</a:t>
            </a:r>
          </a:p>
          <a:p>
            <a:pPr algn="just"/>
            <a:endParaRPr lang="ar-IQ" sz="2400" dirty="0">
              <a:ea typeface="Calibri"/>
              <a:cs typeface="Simplified Arabic"/>
            </a:endParaRPr>
          </a:p>
          <a:p>
            <a:pPr algn="just"/>
            <a:endParaRPr lang="ar-IQ" sz="2400" dirty="0" smtClean="0">
              <a:ea typeface="Calibri"/>
              <a:cs typeface="Simplified Arabic"/>
            </a:endParaRPr>
          </a:p>
          <a:p>
            <a:pPr algn="just"/>
            <a:r>
              <a:rPr lang="ar-IQ" sz="2400" dirty="0" smtClean="0">
                <a:ea typeface="Calibri"/>
                <a:cs typeface="Simplified Arabic"/>
              </a:rPr>
              <a:t> </a:t>
            </a:r>
          </a:p>
          <a:p>
            <a:pPr algn="just"/>
            <a:endParaRPr lang="ar-IQ" sz="2400" dirty="0">
              <a:ea typeface="Calibri"/>
              <a:cs typeface="Simplified Arabic"/>
            </a:endParaRPr>
          </a:p>
          <a:p>
            <a:pPr algn="just"/>
            <a:endParaRPr lang="ar-IQ" sz="2400" dirty="0" smtClean="0">
              <a:ea typeface="Calibri"/>
              <a:cs typeface="Simplified Arabic"/>
            </a:endParaRPr>
          </a:p>
        </p:txBody>
      </p:sp>
      <p:pic>
        <p:nvPicPr>
          <p:cNvPr id="1026" name="Picture 2" descr="C:\Users\ALMustafa\Music\Desktop\شهد عبد الجبار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005064"/>
            <a:ext cx="7992888" cy="266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117034"/>
      </p:ext>
    </p:extLst>
  </p:cSld>
  <p:clrMapOvr>
    <a:masterClrMapping/>
  </p:clrMapOvr>
  <mc:AlternateContent xmlns:mc="http://schemas.openxmlformats.org/markup-compatibility/2006">
    <mc:Choice xmlns:p14="http://schemas.microsoft.com/office/powerpoint/2010/main" Requires="p14">
      <p:transition spd="med">
        <p14:vortex/>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Autofit/>
          </a:bodyPr>
          <a:lstStyle/>
          <a:p>
            <a:pPr marL="0" lvl="0" indent="0" algn="just">
              <a:spcBef>
                <a:spcPts val="0"/>
              </a:spcBef>
              <a:spcAft>
                <a:spcPts val="0"/>
              </a:spcAft>
              <a:buClrTx/>
              <a:buSzTx/>
              <a:buNone/>
            </a:pPr>
            <a:r>
              <a:rPr lang="ar-IQ" sz="2800" dirty="0">
                <a:solidFill>
                  <a:prstClr val="black"/>
                </a:solidFill>
                <a:ea typeface="Calibri"/>
                <a:cs typeface="Simplified Arabic"/>
              </a:rPr>
              <a:t>اذ تكمن خطورة حصول العدوى  في اثناء الاشهر الاولى من الحمل في عدم ظهور اعراض الاصابة بالمرض في هذه الفترة مؤدية الى حدوث الاجهاض  وقد تصل نسبة حصول العدوى في هذه الفترة  45-60% , كما تؤدي الاصابة بهذا المرض في الاشهر الثلاثة الثانية من الحمل الى وفاة الجنين ( تصل نسبة الاصابة خلال هذه الفترة الى9%), اما حدوثها خلال الاشهر الثلاثة الاخيرة من الحمل فيؤدي الى تشوهات خلقية للجنين كاستسقاء الدماغ والتخلف العقلي والصرع (تصل نسبة الاصابة في هذه الفترة الى 30%). </a:t>
            </a:r>
            <a:endParaRPr lang="ar-IQ" sz="2800" dirty="0">
              <a:solidFill>
                <a:prstClr val="black"/>
              </a:solidFill>
            </a:endParaRPr>
          </a:p>
          <a:p>
            <a:endParaRPr lang="ar-IQ" sz="2800" dirty="0"/>
          </a:p>
        </p:txBody>
      </p:sp>
    </p:spTree>
    <p:extLst>
      <p:ext uri="{BB962C8B-B14F-4D97-AF65-F5344CB8AC3E}">
        <p14:creationId xmlns:p14="http://schemas.microsoft.com/office/powerpoint/2010/main" val="2508460085"/>
      </p:ext>
    </p:extLst>
  </p:cSld>
  <p:clrMapOvr>
    <a:masterClrMapping/>
  </p:clrMapOvr>
  <p:transition spd="med">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683568" y="476672"/>
            <a:ext cx="8136904" cy="5632311"/>
          </a:xfrm>
          <a:prstGeom prst="rect">
            <a:avLst/>
          </a:prstGeom>
        </p:spPr>
        <p:txBody>
          <a:bodyPr wrap="square">
            <a:spAutoFit/>
          </a:bodyPr>
          <a:lstStyle/>
          <a:p>
            <a:pPr algn="just"/>
            <a:r>
              <a:rPr lang="en-US" sz="2400" dirty="0" smtClean="0">
                <a:latin typeface="Simplified Arabic" panose="02020603050405020304" pitchFamily="18" charset="-78"/>
                <a:ea typeface="Calibri"/>
                <a:cs typeface="Simplified Arabic" panose="02020603050405020304" pitchFamily="18" charset="-78"/>
              </a:rPr>
              <a:t> </a:t>
            </a:r>
            <a:r>
              <a:rPr lang="ar-IQ" sz="2400" dirty="0" smtClean="0">
                <a:latin typeface="Simplified Arabic" panose="02020603050405020304" pitchFamily="18" charset="-78"/>
                <a:ea typeface="Calibri"/>
                <a:cs typeface="Simplified Arabic" panose="02020603050405020304" pitchFamily="18" charset="-78"/>
              </a:rPr>
              <a:t>غالبا ما تكون العدوى في الاشخاص الاصحاء غير مصحوبة  بأعراض او قد تكون مصحوبة بأعراض او علامات سريرية غير محددة . وتؤثر الطفيليات على عدة اجهزة تأتي في المقام الاول. الرئتين والجهاز العصبي المركزي والعيون وتشمل الاعراض اضطرابات في وظائف الاعصاب والاكتئاب وفقدان جزئي او كلي للرؤية والسعال والحمى وضيق بالتنفس وعلامات اخرى تشمل اليرقان وتضخم الكبد وفقدان الشهية والتعب المفرط .وتنتشر الاصابة بالطفيلي في المرضى المثبطين مناعيا مثل اولئك الذين يعانون من فايروس نقص المناعة المكتسب، وفي متلقي زرع الاعضاء والمرضى الذين يعانون من الامراض الخبيثة </a:t>
            </a:r>
            <a:r>
              <a:rPr lang="ar-IQ" sz="2400" dirty="0" err="1" smtClean="0">
                <a:latin typeface="Simplified Arabic" panose="02020603050405020304" pitchFamily="18" charset="-78"/>
                <a:ea typeface="Calibri"/>
                <a:cs typeface="Simplified Arabic" panose="02020603050405020304" pitchFamily="18" charset="-78"/>
              </a:rPr>
              <a:t>كالانواع</a:t>
            </a:r>
            <a:r>
              <a:rPr lang="ar-IQ" sz="2400" dirty="0" smtClean="0">
                <a:latin typeface="Simplified Arabic" panose="02020603050405020304" pitchFamily="18" charset="-78"/>
                <a:ea typeface="Calibri"/>
                <a:cs typeface="Simplified Arabic" panose="02020603050405020304" pitchFamily="18" charset="-78"/>
              </a:rPr>
              <a:t> المختلفة من السرطان مثل سرطان الغدد اللمفاوية </a:t>
            </a:r>
            <a:r>
              <a:rPr lang="ar-IQ" sz="2400" dirty="0" err="1" smtClean="0">
                <a:latin typeface="Simplified Arabic" panose="02020603050405020304" pitchFamily="18" charset="-78"/>
                <a:ea typeface="Calibri"/>
                <a:cs typeface="Simplified Arabic" panose="02020603050405020304" pitchFamily="18" charset="-78"/>
              </a:rPr>
              <a:t>نظرآ</a:t>
            </a:r>
            <a:r>
              <a:rPr lang="ar-IQ" sz="2400" dirty="0" smtClean="0">
                <a:latin typeface="Simplified Arabic" panose="02020603050405020304" pitchFamily="18" charset="-78"/>
                <a:ea typeface="Calibri"/>
                <a:cs typeface="Simplified Arabic" panose="02020603050405020304" pitchFamily="18" charset="-78"/>
              </a:rPr>
              <a:t> لضعف الجهاز المناعي عند هؤلاء الاشخاص .</a:t>
            </a:r>
            <a:r>
              <a:rPr lang="ar-IQ" sz="2400" dirty="0" smtClean="0">
                <a:solidFill>
                  <a:prstClr val="black"/>
                </a:solidFill>
                <a:latin typeface="Calibri"/>
                <a:ea typeface="Calibri"/>
                <a:cs typeface="Simplified Arabic"/>
              </a:rPr>
              <a:t>وقد </a:t>
            </a:r>
            <a:r>
              <a:rPr lang="ar-IQ" sz="2400" dirty="0">
                <a:solidFill>
                  <a:prstClr val="black"/>
                </a:solidFill>
                <a:latin typeface="Calibri"/>
                <a:ea typeface="Calibri"/>
                <a:cs typeface="Simplified Arabic"/>
              </a:rPr>
              <a:t>اشارت العديد من الدراسات الحديثة الى وجود علاقة وثيقة بين داء المقوسات وبعض حالات الاصابة بالسرطان وخصوصا تلك المرتبطة بالجهاز العصبي </a:t>
            </a:r>
            <a:r>
              <a:rPr lang="ar-IQ" sz="2400" dirty="0" smtClean="0">
                <a:solidFill>
                  <a:prstClr val="black"/>
                </a:solidFill>
                <a:latin typeface="Calibri"/>
                <a:ea typeface="Calibri"/>
                <a:cs typeface="Simplified Arabic"/>
              </a:rPr>
              <a:t>المركزي.  </a:t>
            </a:r>
            <a:r>
              <a:rPr lang="ar-IQ" sz="2400" dirty="0">
                <a:solidFill>
                  <a:prstClr val="black"/>
                </a:solidFill>
                <a:latin typeface="Calibri"/>
                <a:ea typeface="Calibri"/>
                <a:cs typeface="Simplified Arabic"/>
              </a:rPr>
              <a:t>فعند</a:t>
            </a:r>
            <a:r>
              <a:rPr lang="ar-IQ" sz="2400" dirty="0">
                <a:solidFill>
                  <a:prstClr val="black"/>
                </a:solidFill>
                <a:latin typeface="Calibri"/>
                <a:ea typeface="Calibri"/>
                <a:cs typeface="Arial"/>
              </a:rPr>
              <a:t> </a:t>
            </a:r>
            <a:r>
              <a:rPr lang="ar-IQ" sz="2400" dirty="0">
                <a:solidFill>
                  <a:prstClr val="black"/>
                </a:solidFill>
                <a:latin typeface="Calibri"/>
                <a:ea typeface="Calibri"/>
                <a:cs typeface="Simplified Arabic"/>
              </a:rPr>
              <a:t>حدوث الاصابة في أجزاء الجهاز العصبي المركزي كالدماغ مثلا تؤدي الى تدميره وربما الموت في نهاية المطاف اذ يستخدم الطفيلي الية معقدة للوصول الى الدماغ وبمجرد وصوله سوف يغزو مختلف خلايا المخ بما في ذلك الخلايا العصبية </a:t>
            </a:r>
            <a:r>
              <a:rPr lang="en-US" sz="2400" dirty="0">
                <a:solidFill>
                  <a:prstClr val="black"/>
                </a:solidFill>
                <a:latin typeface="Simplified Arabic"/>
                <a:ea typeface="Calibri"/>
                <a:cs typeface="Arial"/>
              </a:rPr>
              <a:t> Nerve </a:t>
            </a:r>
            <a:r>
              <a:rPr lang="en-US" sz="2400" dirty="0" smtClean="0">
                <a:solidFill>
                  <a:prstClr val="black"/>
                </a:solidFill>
                <a:latin typeface="Simplified Arabic"/>
                <a:ea typeface="Calibri"/>
                <a:cs typeface="Arial"/>
              </a:rPr>
              <a:t>Cell</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52576997"/>
      </p:ext>
    </p:extLst>
  </p:cSld>
  <p:clrMapOvr>
    <a:masterClrMapping/>
  </p:clrMapOvr>
  <mc:AlternateContent xmlns:mc="http://schemas.openxmlformats.org/markup-compatibility/2006">
    <mc:Choice xmlns:p14="http://schemas.microsoft.com/office/powerpoint/2010/main" Requires="p14">
      <p:transition spd="med">
        <p14:conveyor dir="r"/>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6555641"/>
          </a:xfrm>
          <a:prstGeom prst="rect">
            <a:avLst/>
          </a:prstGeom>
        </p:spPr>
        <p:txBody>
          <a:bodyPr wrap="square">
            <a:spAutoFit/>
          </a:bodyPr>
          <a:lstStyle/>
          <a:p>
            <a:pPr algn="just">
              <a:lnSpc>
                <a:spcPct val="150000"/>
              </a:lnSpc>
            </a:pPr>
            <a:r>
              <a:rPr lang="ar-IQ" sz="2400" dirty="0" smtClean="0">
                <a:latin typeface="Simplified Arabic" panose="02020603050405020304" pitchFamily="18" charset="-78"/>
                <a:ea typeface="Calibri"/>
                <a:cs typeface="Simplified Arabic" panose="02020603050405020304" pitchFamily="18" charset="-78"/>
              </a:rPr>
              <a:t>فضلا </a:t>
            </a:r>
            <a:r>
              <a:rPr lang="ar-IQ" sz="2400" dirty="0">
                <a:latin typeface="Simplified Arabic" panose="02020603050405020304" pitchFamily="18" charset="-78"/>
                <a:ea typeface="Calibri"/>
                <a:cs typeface="Simplified Arabic" panose="02020603050405020304" pitchFamily="18" charset="-78"/>
              </a:rPr>
              <a:t>عن ذلك فان  هنالك اشارة الى امكانية ارتباط داء المقوسات بالإصابة  </a:t>
            </a:r>
            <a:r>
              <a:rPr lang="ar-IQ" sz="2400" dirty="0" err="1">
                <a:latin typeface="Simplified Arabic" panose="02020603050405020304" pitchFamily="18" charset="-78"/>
                <a:ea typeface="Calibri"/>
                <a:cs typeface="Simplified Arabic" panose="02020603050405020304" pitchFamily="18" charset="-78"/>
              </a:rPr>
              <a:t>بانواع</a:t>
            </a:r>
            <a:r>
              <a:rPr lang="ar-IQ" sz="2400" dirty="0">
                <a:latin typeface="Simplified Arabic" panose="02020603050405020304" pitchFamily="18" charset="-78"/>
                <a:ea typeface="Calibri"/>
                <a:cs typeface="Simplified Arabic" panose="02020603050405020304" pitchFamily="18" charset="-78"/>
              </a:rPr>
              <a:t>  اخرى من السرطان مثل سرطان الدم والمبيض </a:t>
            </a:r>
            <a:r>
              <a:rPr lang="ar-IQ" sz="2400" dirty="0" smtClean="0">
                <a:latin typeface="Simplified Arabic" panose="02020603050405020304" pitchFamily="18" charset="-78"/>
                <a:ea typeface="Calibri"/>
                <a:cs typeface="Simplified Arabic" panose="02020603050405020304" pitchFamily="18" charset="-78"/>
              </a:rPr>
              <a:t>والرئة </a:t>
            </a:r>
            <a:r>
              <a:rPr lang="ar-IQ" sz="2400" dirty="0">
                <a:latin typeface="Simplified Arabic" panose="02020603050405020304" pitchFamily="18" charset="-78"/>
                <a:ea typeface="Calibri"/>
                <a:cs typeface="Simplified Arabic" panose="02020603050405020304" pitchFamily="18" charset="-78"/>
              </a:rPr>
              <a:t>وقد تباينت النتائج عن علاقة الطفيلي  </a:t>
            </a:r>
            <a:r>
              <a:rPr lang="ar-IQ" sz="2400" dirty="0" err="1">
                <a:latin typeface="Simplified Arabic" panose="02020603050405020304" pitchFamily="18" charset="-78"/>
                <a:ea typeface="Calibri"/>
                <a:cs typeface="Simplified Arabic" panose="02020603050405020304" pitchFamily="18" charset="-78"/>
              </a:rPr>
              <a:t>بالامراض</a:t>
            </a:r>
            <a:r>
              <a:rPr lang="ar-IQ" sz="2400" dirty="0">
                <a:latin typeface="Simplified Arabic" panose="02020603050405020304" pitchFamily="18" charset="-78"/>
                <a:ea typeface="Calibri"/>
                <a:cs typeface="Simplified Arabic" panose="02020603050405020304" pitchFamily="18" charset="-78"/>
              </a:rPr>
              <a:t> السرطانية  في الدراسات المختلفة فبعض الدراسات عدت الطفيلي مثبطا لتطور الاورام وذلك في انواع معينة من السرطان في حين اشارت نتائج اخرى  </a:t>
            </a:r>
            <a:r>
              <a:rPr lang="ar-IQ" sz="2400" dirty="0" err="1">
                <a:latin typeface="Simplified Arabic" panose="02020603050405020304" pitchFamily="18" charset="-78"/>
                <a:ea typeface="Calibri"/>
                <a:cs typeface="Simplified Arabic" panose="02020603050405020304" pitchFamily="18" charset="-78"/>
              </a:rPr>
              <a:t>أحتمال</a:t>
            </a:r>
            <a:r>
              <a:rPr lang="ar-IQ" sz="2400" dirty="0">
                <a:latin typeface="Simplified Arabic" panose="02020603050405020304" pitchFamily="18" charset="-78"/>
                <a:ea typeface="Calibri"/>
                <a:cs typeface="Simplified Arabic" panose="02020603050405020304" pitchFamily="18" charset="-78"/>
              </a:rPr>
              <a:t>   وجود زيادة  خطر الاصابة  </a:t>
            </a:r>
            <a:r>
              <a:rPr lang="ar-IQ" sz="2400" dirty="0" err="1">
                <a:latin typeface="Simplified Arabic" panose="02020603050405020304" pitchFamily="18" charset="-78"/>
                <a:ea typeface="Calibri"/>
                <a:cs typeface="Simplified Arabic" panose="02020603050405020304" pitchFamily="18" charset="-78"/>
              </a:rPr>
              <a:t>بانواع</a:t>
            </a:r>
            <a:r>
              <a:rPr lang="ar-IQ" sz="2400" dirty="0">
                <a:latin typeface="Simplified Arabic" panose="02020603050405020304" pitchFamily="18" charset="-78"/>
                <a:ea typeface="Calibri"/>
                <a:cs typeface="Simplified Arabic" panose="02020603050405020304" pitchFamily="18" charset="-78"/>
              </a:rPr>
              <a:t>  معينة من السرطان مع  وجود الاصابة  </a:t>
            </a:r>
            <a:r>
              <a:rPr lang="ar-IQ" sz="2400" dirty="0" smtClean="0">
                <a:latin typeface="Simplified Arabic" panose="02020603050405020304" pitchFamily="18" charset="-78"/>
                <a:ea typeface="Calibri"/>
                <a:cs typeface="Simplified Arabic" panose="02020603050405020304" pitchFamily="18" charset="-78"/>
              </a:rPr>
              <a:t>بالطفيلي</a:t>
            </a:r>
            <a:r>
              <a:rPr lang="ar-IQ" sz="2400" dirty="0">
                <a:latin typeface="Simplified Arabic" panose="02020603050405020304" pitchFamily="18" charset="-78"/>
                <a:ea typeface="Calibri"/>
                <a:cs typeface="Simplified Arabic" panose="02020603050405020304" pitchFamily="18" charset="-78"/>
              </a:rPr>
              <a:t> اذ وجد ان الاصابة </a:t>
            </a:r>
            <a:r>
              <a:rPr lang="ar-IQ" sz="2400" dirty="0" smtClean="0">
                <a:latin typeface="Simplified Arabic" panose="02020603050405020304" pitchFamily="18" charset="-78"/>
                <a:ea typeface="Calibri"/>
                <a:cs typeface="Simplified Arabic" panose="02020603050405020304" pitchFamily="18" charset="-78"/>
              </a:rPr>
              <a:t>بسرطان </a:t>
            </a:r>
            <a:r>
              <a:rPr lang="ar-IQ" sz="2400" dirty="0">
                <a:latin typeface="Simplified Arabic" panose="02020603050405020304" pitchFamily="18" charset="-78"/>
                <a:ea typeface="Calibri"/>
                <a:cs typeface="Simplified Arabic" panose="02020603050405020304" pitchFamily="18" charset="-78"/>
              </a:rPr>
              <a:t>الدماغ في المرضى البالغين الذين تتراوح اعمارهم بين 55 عاما او اكثر تزداد في حال اصابتهم بالطفيلي, وقد وجد ان الاصابة بسرطان الثدي يزداد مع التقدم بالسن ومع حصول الاصابة بالطفيلي بسرعة من خلال سنوات الانجاب ثم يزداد بمعدل 50 </a:t>
            </a:r>
            <a:r>
              <a:rPr lang="ar-IQ" sz="2400" dirty="0" smtClean="0">
                <a:latin typeface="Simplified Arabic" panose="02020603050405020304" pitchFamily="18" charset="-78"/>
                <a:ea typeface="Calibri"/>
                <a:cs typeface="Simplified Arabic" panose="02020603050405020304" pitchFamily="18" charset="-78"/>
              </a:rPr>
              <a:t>سنة.</a:t>
            </a:r>
            <a:r>
              <a:rPr lang="ar-IQ" sz="2400" dirty="0" smtClean="0">
                <a:latin typeface="Calibri"/>
                <a:ea typeface="Calibri"/>
                <a:cs typeface="Simplified Arabic"/>
              </a:rPr>
              <a:t> </a:t>
            </a:r>
            <a:r>
              <a:rPr lang="ar-IQ" sz="2400" dirty="0">
                <a:latin typeface="Calibri"/>
                <a:ea typeface="Calibri"/>
                <a:cs typeface="Simplified Arabic"/>
              </a:rPr>
              <a:t>في حين اشارت دراسة اخرى الى امكانية استخدام هذا الطفيلي في علاج السرطان من خلال انتاج سلالة </a:t>
            </a:r>
            <a:r>
              <a:rPr lang="ar-IQ" sz="2400" dirty="0" err="1">
                <a:latin typeface="Calibri"/>
                <a:ea typeface="Calibri"/>
                <a:cs typeface="Simplified Arabic"/>
              </a:rPr>
              <a:t>مطفرة</a:t>
            </a:r>
            <a:r>
              <a:rPr lang="ar-IQ" sz="2400" dirty="0">
                <a:latin typeface="Calibri"/>
                <a:ea typeface="Calibri"/>
                <a:cs typeface="Simplified Arabic"/>
              </a:rPr>
              <a:t> جينيا تسمى </a:t>
            </a:r>
            <a:r>
              <a:rPr lang="en-US" sz="2400" dirty="0">
                <a:latin typeface="Simplified Arabic"/>
                <a:ea typeface="Calibri"/>
                <a:cs typeface="Arial"/>
              </a:rPr>
              <a:t>CPS</a:t>
            </a:r>
            <a:r>
              <a:rPr lang="ar-IQ" sz="2400" dirty="0">
                <a:latin typeface="Calibri"/>
                <a:ea typeface="Calibri"/>
                <a:cs typeface="Simplified Arabic"/>
              </a:rPr>
              <a:t> غير قادرة على التكاثر داخل المضيف الا انها قادرة على برمجة الجهاز المناعي له للتخلص من الخلايا السرطانية ومازالت هذه الدراسة قيد </a:t>
            </a:r>
            <a:r>
              <a:rPr lang="ar-IQ" sz="2400" dirty="0" smtClean="0">
                <a:latin typeface="Calibri"/>
                <a:ea typeface="Calibri"/>
                <a:cs typeface="Simplified Arabic"/>
              </a:rPr>
              <a:t>البحث.</a:t>
            </a:r>
            <a:endParaRPr lang="en-US" sz="2400" dirty="0">
              <a:latin typeface="Calibri"/>
              <a:ea typeface="Calibri"/>
              <a:cs typeface="Arial"/>
            </a:endParaRPr>
          </a:p>
          <a:p>
            <a:pPr algn="just"/>
            <a:r>
              <a:rPr lang="ar-IQ" sz="2400" dirty="0" smtClean="0">
                <a:latin typeface="Simplified Arabic" panose="02020603050405020304" pitchFamily="18" charset="-78"/>
                <a:ea typeface="Calibri"/>
                <a:cs typeface="Simplified Arabic" panose="02020603050405020304" pitchFamily="18" charset="-78"/>
              </a:rPr>
              <a:t> </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4194559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6128728"/>
          </a:xfrm>
          <a:prstGeom prst="rect">
            <a:avLst/>
          </a:prstGeom>
        </p:spPr>
        <p:txBody>
          <a:bodyPr wrap="square">
            <a:spAutoFit/>
          </a:bodyPr>
          <a:lstStyle/>
          <a:p>
            <a:pPr algn="just">
              <a:lnSpc>
                <a:spcPct val="150000"/>
              </a:lnSpc>
              <a:tabLst>
                <a:tab pos="2727325" algn="ctr"/>
              </a:tabLst>
            </a:pPr>
            <a:r>
              <a:rPr lang="ar-IQ" sz="2000" b="1" dirty="0">
                <a:latin typeface="Simplified Arabic" panose="02020603050405020304" pitchFamily="18" charset="-78"/>
                <a:ea typeface="Calibri"/>
                <a:cs typeface="Simplified Arabic" panose="02020603050405020304" pitchFamily="18" charset="-78"/>
              </a:rPr>
              <a:t> وقد يعود السبب في ارتباط المرض </a:t>
            </a:r>
            <a:r>
              <a:rPr lang="ar-IQ" sz="2000" b="1" dirty="0" err="1">
                <a:latin typeface="Simplified Arabic" panose="02020603050405020304" pitchFamily="18" charset="-78"/>
                <a:ea typeface="Calibri"/>
                <a:cs typeface="Simplified Arabic" panose="02020603050405020304" pitchFamily="18" charset="-78"/>
              </a:rPr>
              <a:t>بامراض</a:t>
            </a:r>
            <a:r>
              <a:rPr lang="ar-IQ" sz="2000" b="1" dirty="0">
                <a:latin typeface="Simplified Arabic" panose="02020603050405020304" pitchFamily="18" charset="-78"/>
                <a:ea typeface="Calibri"/>
                <a:cs typeface="Simplified Arabic" panose="02020603050405020304" pitchFamily="18" charset="-78"/>
              </a:rPr>
              <a:t> السرطان الى التغيرات الحاصلة في </a:t>
            </a:r>
            <a:r>
              <a:rPr lang="en-US" sz="2000" b="1" dirty="0">
                <a:latin typeface="Simplified Arabic" panose="02020603050405020304" pitchFamily="18" charset="-78"/>
                <a:ea typeface="Calibri"/>
                <a:cs typeface="Simplified Arabic" panose="02020603050405020304" pitchFamily="18" charset="-78"/>
              </a:rPr>
              <a:t>DNA</a:t>
            </a:r>
            <a:r>
              <a:rPr lang="ar-IQ" sz="2000" b="1" dirty="0">
                <a:latin typeface="Simplified Arabic" panose="02020603050405020304" pitchFamily="18" charset="-78"/>
                <a:ea typeface="Calibri"/>
                <a:cs typeface="Simplified Arabic" panose="02020603050405020304" pitchFamily="18" charset="-78"/>
              </a:rPr>
              <a:t> الخلايا المصابة بالطفيلي مؤدية الى نمو الخلايا بشكل اسرع وبالتالي حصول </a:t>
            </a:r>
            <a:r>
              <a:rPr lang="ar-IQ" sz="2000" b="1" dirty="0" smtClean="0">
                <a:latin typeface="Simplified Arabic" panose="02020603050405020304" pitchFamily="18" charset="-78"/>
                <a:ea typeface="Calibri"/>
                <a:cs typeface="Simplified Arabic" panose="02020603050405020304" pitchFamily="18" charset="-78"/>
              </a:rPr>
              <a:t>السرطان. </a:t>
            </a:r>
            <a:r>
              <a:rPr lang="ar-IQ" sz="2000" b="1" dirty="0">
                <a:latin typeface="Simplified Arabic" panose="02020603050405020304" pitchFamily="18" charset="-78"/>
                <a:ea typeface="Calibri"/>
                <a:cs typeface="Simplified Arabic" panose="02020603050405020304" pitchFamily="18" charset="-78"/>
              </a:rPr>
              <a:t>ان الدراسات حول ارتباط هذا المرض </a:t>
            </a:r>
            <a:r>
              <a:rPr lang="ar-IQ" sz="2000" b="1" dirty="0" err="1">
                <a:latin typeface="Simplified Arabic" panose="02020603050405020304" pitchFamily="18" charset="-78"/>
                <a:ea typeface="Calibri"/>
                <a:cs typeface="Simplified Arabic" panose="02020603050405020304" pitchFamily="18" charset="-78"/>
              </a:rPr>
              <a:t>بامراض</a:t>
            </a:r>
            <a:r>
              <a:rPr lang="ar-IQ" sz="2000" b="1" dirty="0">
                <a:latin typeface="Simplified Arabic" panose="02020603050405020304" pitchFamily="18" charset="-78"/>
                <a:ea typeface="Calibri"/>
                <a:cs typeface="Simplified Arabic" panose="02020603050405020304" pitchFamily="18" charset="-78"/>
              </a:rPr>
              <a:t> السرطان سواء في العراق او العالم مازالت تحتاج الى احصائيات دقيقة ودراسات مستفيضة لبيان دور الطفيلي وتأثيره على مرضى السرطان اذ ان توافر الاحصائيات الدقيقة يسهم في مثل هذه </a:t>
            </a:r>
            <a:r>
              <a:rPr lang="ar-IQ" sz="2000" b="1" dirty="0" smtClean="0">
                <a:latin typeface="Simplified Arabic" panose="02020603050405020304" pitchFamily="18" charset="-78"/>
                <a:ea typeface="Calibri"/>
                <a:cs typeface="Simplified Arabic" panose="02020603050405020304" pitchFamily="18" charset="-78"/>
              </a:rPr>
              <a:t>الدراسات.</a:t>
            </a:r>
            <a:r>
              <a:rPr lang="ar-IQ" sz="2000" b="1" dirty="0">
                <a:latin typeface="Calibri"/>
                <a:ea typeface="Calibri"/>
                <a:cs typeface="Simplified Arabic"/>
              </a:rPr>
              <a:t> </a:t>
            </a:r>
          </a:p>
          <a:p>
            <a:pPr algn="just">
              <a:lnSpc>
                <a:spcPct val="150000"/>
              </a:lnSpc>
              <a:tabLst>
                <a:tab pos="2727325" algn="ctr"/>
              </a:tabLst>
            </a:pPr>
            <a:r>
              <a:rPr lang="ar-IQ" sz="2000" b="1" dirty="0" smtClean="0">
                <a:latin typeface="Calibri"/>
                <a:ea typeface="Calibri"/>
                <a:cs typeface="Simplified Arabic"/>
              </a:rPr>
              <a:t>  اهداف </a:t>
            </a:r>
            <a:r>
              <a:rPr lang="ar-IQ" sz="2000" b="1" dirty="0">
                <a:latin typeface="Calibri"/>
                <a:ea typeface="Calibri"/>
                <a:cs typeface="Simplified Arabic"/>
              </a:rPr>
              <a:t>الدراسة :-	</a:t>
            </a:r>
            <a:endParaRPr lang="en-US" sz="2000" b="1" dirty="0">
              <a:latin typeface="Calibri"/>
              <a:ea typeface="Calibri"/>
              <a:cs typeface="Arial"/>
            </a:endParaRPr>
          </a:p>
          <a:p>
            <a:pPr algn="just">
              <a:lnSpc>
                <a:spcPct val="150000"/>
              </a:lnSpc>
            </a:pPr>
            <a:r>
              <a:rPr lang="ar-IQ" sz="2000" b="1" dirty="0">
                <a:latin typeface="Calibri"/>
                <a:ea typeface="Calibri"/>
                <a:cs typeface="Simplified Arabic"/>
              </a:rPr>
              <a:t>   مما ذكر اعلاه يلاحظ وجود حاجة الى توفير المعلومات عن نوع العلاقة بين داء المقوسات والاصابة بالسرطان </a:t>
            </a:r>
            <a:r>
              <a:rPr lang="ar-IQ" sz="2000" b="1" dirty="0" err="1">
                <a:latin typeface="Calibri"/>
                <a:ea typeface="Calibri"/>
                <a:cs typeface="Simplified Arabic"/>
              </a:rPr>
              <a:t>بالامكان</a:t>
            </a:r>
            <a:r>
              <a:rPr lang="ar-IQ" sz="2000" b="1" dirty="0">
                <a:latin typeface="Calibri"/>
                <a:ea typeface="Calibri"/>
                <a:cs typeface="Simplified Arabic"/>
              </a:rPr>
              <a:t> توفيرها عن طريق  الدراسات المسحية لهذا المرض بين المصابين بالسرطان وذلك </a:t>
            </a:r>
            <a:r>
              <a:rPr lang="ar-IQ" sz="2000" b="1" dirty="0" err="1">
                <a:latin typeface="Calibri"/>
                <a:ea typeface="Calibri"/>
                <a:cs typeface="Simplified Arabic"/>
              </a:rPr>
              <a:t>لأيجاد</a:t>
            </a:r>
            <a:r>
              <a:rPr lang="ar-IQ" sz="2000" b="1" dirty="0">
                <a:latin typeface="Calibri"/>
                <a:ea typeface="Calibri"/>
                <a:cs typeface="Simplified Arabic"/>
              </a:rPr>
              <a:t> نوع العلاقة الرابطة بينهما ولإيجاد اي من انواع السرطان اكثر ارتباطا بالإصابة بداء المقوسات لذا صممت هذه التجربة لأجراء :-</a:t>
            </a:r>
            <a:endParaRPr lang="en-US" sz="2000" b="1" dirty="0">
              <a:latin typeface="Calibri"/>
              <a:ea typeface="Calibri"/>
              <a:cs typeface="Arial"/>
            </a:endParaRPr>
          </a:p>
          <a:p>
            <a:pPr marL="342900" lvl="0" indent="-342900" algn="just">
              <a:lnSpc>
                <a:spcPct val="150000"/>
              </a:lnSpc>
              <a:buFont typeface="Symbol"/>
              <a:buChar char=""/>
            </a:pPr>
            <a:r>
              <a:rPr lang="ar-IQ" sz="2000" b="1" dirty="0">
                <a:latin typeface="Calibri"/>
                <a:ea typeface="Calibri"/>
                <a:cs typeface="Simplified Arabic"/>
              </a:rPr>
              <a:t> الكشف عن الاضداد المصلية لداء المقوسات </a:t>
            </a:r>
            <a:r>
              <a:rPr lang="ar-IQ" sz="2000" b="1" dirty="0" err="1">
                <a:latin typeface="Calibri"/>
                <a:ea typeface="Calibri"/>
                <a:cs typeface="Simplified Arabic"/>
              </a:rPr>
              <a:t>الكونيدية</a:t>
            </a:r>
            <a:r>
              <a:rPr lang="ar-IQ" sz="2000" b="1" dirty="0">
                <a:latin typeface="Calibri"/>
                <a:ea typeface="Calibri"/>
                <a:cs typeface="Simplified Arabic"/>
              </a:rPr>
              <a:t> بين المرضى المصابين بالسرطان .</a:t>
            </a:r>
            <a:endParaRPr lang="en-US" sz="2000" b="1" dirty="0">
              <a:latin typeface="Calibri"/>
              <a:ea typeface="Calibri"/>
              <a:cs typeface="Arial"/>
            </a:endParaRPr>
          </a:p>
          <a:p>
            <a:pPr marL="342900" lvl="0" indent="-342900" algn="just">
              <a:lnSpc>
                <a:spcPct val="150000"/>
              </a:lnSpc>
              <a:buFont typeface="Symbol"/>
              <a:buChar char=""/>
            </a:pPr>
            <a:r>
              <a:rPr lang="ar-IQ" sz="2000" b="1" dirty="0">
                <a:latin typeface="Calibri"/>
                <a:ea typeface="Calibri"/>
                <a:cs typeface="Simplified Arabic"/>
              </a:rPr>
              <a:t>محاولة معرفة العلاقة ما بين مرضى المقوسات </a:t>
            </a:r>
            <a:r>
              <a:rPr lang="ar-IQ" sz="2000" b="1" dirty="0" err="1">
                <a:latin typeface="Calibri"/>
                <a:ea typeface="Calibri"/>
                <a:cs typeface="Simplified Arabic"/>
              </a:rPr>
              <a:t>الكونيدية</a:t>
            </a:r>
            <a:r>
              <a:rPr lang="ar-IQ" sz="2000" b="1" dirty="0">
                <a:latin typeface="Calibri"/>
                <a:ea typeface="Calibri"/>
                <a:cs typeface="Simplified Arabic"/>
              </a:rPr>
              <a:t> وبعض انواع السرطان المدروسة.</a:t>
            </a:r>
            <a:endParaRPr lang="en-US" sz="2000" b="1" dirty="0">
              <a:latin typeface="Calibri"/>
              <a:ea typeface="Calibri"/>
              <a:cs typeface="Arial"/>
            </a:endParaRPr>
          </a:p>
          <a:p>
            <a:pPr algn="just">
              <a:lnSpc>
                <a:spcPct val="150000"/>
              </a:lnSpc>
            </a:pPr>
            <a:r>
              <a:rPr lang="ar-IQ" sz="2000" dirty="0">
                <a:latin typeface="Calibri"/>
                <a:ea typeface="Calibri"/>
                <a:cs typeface="Simplified Arabic"/>
              </a:rPr>
              <a:t> </a:t>
            </a:r>
            <a:endParaRPr lang="en-US" sz="2000" dirty="0">
              <a:latin typeface="Calibri"/>
              <a:ea typeface="Calibri"/>
              <a:cs typeface="Arial"/>
            </a:endParaRPr>
          </a:p>
          <a:p>
            <a:endParaRPr lang="ar-IQ"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43354413"/>
      </p:ext>
    </p:extLst>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503</TotalTime>
  <Words>1819</Words>
  <Application>Microsoft Office PowerPoint</Application>
  <PresentationFormat>عرض على الشاشة (3:4)‏</PresentationFormat>
  <Paragraphs>621</Paragraphs>
  <Slides>24</Slides>
  <Notes>1</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لحسن الاصغاء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ALMustafa</dc:creator>
  <cp:lastModifiedBy>DR.Ahmed Saker 2o1O</cp:lastModifiedBy>
  <cp:revision>195</cp:revision>
  <dcterms:created xsi:type="dcterms:W3CDTF">2016-10-26T08:30:29Z</dcterms:created>
  <dcterms:modified xsi:type="dcterms:W3CDTF">2016-11-27T15:13:54Z</dcterms:modified>
</cp:coreProperties>
</file>